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76" r:id="rId2"/>
    <p:sldId id="306" r:id="rId3"/>
    <p:sldId id="310" r:id="rId4"/>
    <p:sldId id="274" r:id="rId5"/>
    <p:sldId id="311" r:id="rId6"/>
    <p:sldId id="288" r:id="rId7"/>
    <p:sldId id="315" r:id="rId8"/>
    <p:sldId id="312" r:id="rId9"/>
    <p:sldId id="292" r:id="rId10"/>
    <p:sldId id="293" r:id="rId11"/>
    <p:sldId id="278" r:id="rId12"/>
    <p:sldId id="279" r:id="rId13"/>
    <p:sldId id="313" r:id="rId14"/>
    <p:sldId id="280" r:id="rId15"/>
    <p:sldId id="314" r:id="rId16"/>
    <p:sldId id="281" r:id="rId17"/>
    <p:sldId id="317" r:id="rId18"/>
    <p:sldId id="286" r:id="rId19"/>
    <p:sldId id="283" r:id="rId20"/>
    <p:sldId id="284" r:id="rId21"/>
    <p:sldId id="316"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7975" autoAdjust="0"/>
    <p:restoredTop sz="94660"/>
  </p:normalViewPr>
  <p:slideViewPr>
    <p:cSldViewPr>
      <p:cViewPr varScale="1">
        <p:scale>
          <a:sx n="68" d="100"/>
          <a:sy n="68" d="100"/>
        </p:scale>
        <p:origin x="-133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F02392-1CEE-4207-B356-3360214FD9E7}" type="datetimeFigureOut">
              <a:rPr lang="ru-RU" smtClean="0"/>
              <a:pPr/>
              <a:t>12.03.2021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9B7F21-3EAD-4D76-A8DF-0587A7E42ADA}"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b="1" dirty="0"/>
          </a:p>
        </p:txBody>
      </p:sp>
      <p:sp>
        <p:nvSpPr>
          <p:cNvPr id="4" name="Номер слайда 3"/>
          <p:cNvSpPr>
            <a:spLocks noGrp="1"/>
          </p:cNvSpPr>
          <p:nvPr>
            <p:ph type="sldNum" sz="quarter" idx="10"/>
          </p:nvPr>
        </p:nvSpPr>
        <p:spPr/>
        <p:txBody>
          <a:bodyPr/>
          <a:lstStyle/>
          <a:p>
            <a:fld id="{389B7F21-3EAD-4D76-A8DF-0587A7E42ADA}" type="slidenum">
              <a:rPr lang="ru-RU" smtClean="0"/>
              <a:pPr/>
              <a:t>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A1460F9C-E634-475C-BD0F-BE8DBAE71937}" type="datetimeFigureOut">
              <a:rPr lang="ru-RU" smtClean="0"/>
              <a:pPr/>
              <a:t>12.03.2021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E940B7C-A1E9-4896-9580-1BAAD3AE8628}" type="slidenum">
              <a:rPr lang="ru-RU" smtClean="0"/>
              <a:pPr/>
              <a:t>‹#›</a:t>
            </a:fld>
            <a:endParaRPr lang="ru-RU"/>
          </a:p>
        </p:txBody>
      </p:sp>
    </p:spTree>
  </p:cSld>
  <p:clrMapOvr>
    <a:masterClrMapping/>
  </p:clrMapOvr>
  <p:transition>
    <p:diamon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1460F9C-E634-475C-BD0F-BE8DBAE71937}" type="datetimeFigureOut">
              <a:rPr lang="ru-RU" smtClean="0"/>
              <a:pPr/>
              <a:t>12.03.2021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E940B7C-A1E9-4896-9580-1BAAD3AE8628}" type="slidenum">
              <a:rPr lang="ru-RU" smtClean="0"/>
              <a:pPr/>
              <a:t>‹#›</a:t>
            </a:fld>
            <a:endParaRPr lang="ru-RU"/>
          </a:p>
        </p:txBody>
      </p:sp>
    </p:spTree>
  </p:cSld>
  <p:clrMapOvr>
    <a:masterClrMapping/>
  </p:clrMapOvr>
  <p:transition>
    <p:diamon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1460F9C-E634-475C-BD0F-BE8DBAE71937}" type="datetimeFigureOut">
              <a:rPr lang="ru-RU" smtClean="0"/>
              <a:pPr/>
              <a:t>12.03.2021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E940B7C-A1E9-4896-9580-1BAAD3AE8628}" type="slidenum">
              <a:rPr lang="ru-RU" smtClean="0"/>
              <a:pPr/>
              <a:t>‹#›</a:t>
            </a:fld>
            <a:endParaRPr lang="ru-RU"/>
          </a:p>
        </p:txBody>
      </p:sp>
    </p:spTree>
  </p:cSld>
  <p:clrMapOvr>
    <a:masterClrMapping/>
  </p:clrMapOvr>
  <p:transition>
    <p:diamon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1460F9C-E634-475C-BD0F-BE8DBAE71937}" type="datetimeFigureOut">
              <a:rPr lang="ru-RU" smtClean="0"/>
              <a:pPr/>
              <a:t>12.03.2021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E940B7C-A1E9-4896-9580-1BAAD3AE8628}" type="slidenum">
              <a:rPr lang="ru-RU" smtClean="0"/>
              <a:pPr/>
              <a:t>‹#›</a:t>
            </a:fld>
            <a:endParaRPr lang="ru-RU"/>
          </a:p>
        </p:txBody>
      </p:sp>
    </p:spTree>
  </p:cSld>
  <p:clrMapOvr>
    <a:masterClrMapping/>
  </p:clrMapOvr>
  <p:transition>
    <p:diamon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A1460F9C-E634-475C-BD0F-BE8DBAE71937}" type="datetimeFigureOut">
              <a:rPr lang="ru-RU" smtClean="0"/>
              <a:pPr/>
              <a:t>12.03.2021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E940B7C-A1E9-4896-9580-1BAAD3AE8628}" type="slidenum">
              <a:rPr lang="ru-RU" smtClean="0"/>
              <a:pPr/>
              <a:t>‹#›</a:t>
            </a:fld>
            <a:endParaRPr lang="ru-RU"/>
          </a:p>
        </p:txBody>
      </p:sp>
    </p:spTree>
  </p:cSld>
  <p:clrMapOvr>
    <a:masterClrMapping/>
  </p:clrMapOvr>
  <p:transition>
    <p:diamon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A1460F9C-E634-475C-BD0F-BE8DBAE71937}" type="datetimeFigureOut">
              <a:rPr lang="ru-RU" smtClean="0"/>
              <a:pPr/>
              <a:t>12.03.2021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E940B7C-A1E9-4896-9580-1BAAD3AE8628}" type="slidenum">
              <a:rPr lang="ru-RU" smtClean="0"/>
              <a:pPr/>
              <a:t>‹#›</a:t>
            </a:fld>
            <a:endParaRPr lang="ru-RU"/>
          </a:p>
        </p:txBody>
      </p:sp>
    </p:spTree>
  </p:cSld>
  <p:clrMapOvr>
    <a:masterClrMapping/>
  </p:clrMapOvr>
  <p:transition>
    <p:diamon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A1460F9C-E634-475C-BD0F-BE8DBAE71937}" type="datetimeFigureOut">
              <a:rPr lang="ru-RU" smtClean="0"/>
              <a:pPr/>
              <a:t>12.03.2021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E940B7C-A1E9-4896-9580-1BAAD3AE8628}" type="slidenum">
              <a:rPr lang="ru-RU" smtClean="0"/>
              <a:pPr/>
              <a:t>‹#›</a:t>
            </a:fld>
            <a:endParaRPr lang="ru-RU"/>
          </a:p>
        </p:txBody>
      </p:sp>
    </p:spTree>
  </p:cSld>
  <p:clrMapOvr>
    <a:masterClrMapping/>
  </p:clrMapOvr>
  <p:transition>
    <p:diamon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A1460F9C-E634-475C-BD0F-BE8DBAE71937}" type="datetimeFigureOut">
              <a:rPr lang="ru-RU" smtClean="0"/>
              <a:pPr/>
              <a:t>12.03.2021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E940B7C-A1E9-4896-9580-1BAAD3AE8628}" type="slidenum">
              <a:rPr lang="ru-RU" smtClean="0"/>
              <a:pPr/>
              <a:t>‹#›</a:t>
            </a:fld>
            <a:endParaRPr lang="ru-RU"/>
          </a:p>
        </p:txBody>
      </p:sp>
    </p:spTree>
  </p:cSld>
  <p:clrMapOvr>
    <a:masterClrMapping/>
  </p:clrMapOvr>
  <p:transition>
    <p:diamon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1460F9C-E634-475C-BD0F-BE8DBAE71937}" type="datetimeFigureOut">
              <a:rPr lang="ru-RU" smtClean="0"/>
              <a:pPr/>
              <a:t>12.03.2021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E940B7C-A1E9-4896-9580-1BAAD3AE8628}" type="slidenum">
              <a:rPr lang="ru-RU" smtClean="0"/>
              <a:pPr/>
              <a:t>‹#›</a:t>
            </a:fld>
            <a:endParaRPr lang="ru-RU"/>
          </a:p>
        </p:txBody>
      </p:sp>
    </p:spTree>
  </p:cSld>
  <p:clrMapOvr>
    <a:masterClrMapping/>
  </p:clrMapOvr>
  <p:transition>
    <p:diamon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A1460F9C-E634-475C-BD0F-BE8DBAE71937}" type="datetimeFigureOut">
              <a:rPr lang="ru-RU" smtClean="0"/>
              <a:pPr/>
              <a:t>12.03.2021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E940B7C-A1E9-4896-9580-1BAAD3AE8628}" type="slidenum">
              <a:rPr lang="ru-RU" smtClean="0"/>
              <a:pPr/>
              <a:t>‹#›</a:t>
            </a:fld>
            <a:endParaRPr lang="ru-RU"/>
          </a:p>
        </p:txBody>
      </p:sp>
    </p:spTree>
  </p:cSld>
  <p:clrMapOvr>
    <a:masterClrMapping/>
  </p:clrMapOvr>
  <p:transition>
    <p:diamon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A1460F9C-E634-475C-BD0F-BE8DBAE71937}" type="datetimeFigureOut">
              <a:rPr lang="ru-RU" smtClean="0"/>
              <a:pPr/>
              <a:t>12.03.2021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E940B7C-A1E9-4896-9580-1BAAD3AE8628}" type="slidenum">
              <a:rPr lang="ru-RU" smtClean="0"/>
              <a:pPr/>
              <a:t>‹#›</a:t>
            </a:fld>
            <a:endParaRPr lang="ru-RU"/>
          </a:p>
        </p:txBody>
      </p:sp>
    </p:spTree>
  </p:cSld>
  <p:clrMapOvr>
    <a:masterClrMapping/>
  </p:clrMapOvr>
  <p:transition>
    <p:diamon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460F9C-E634-475C-BD0F-BE8DBAE71937}" type="datetimeFigureOut">
              <a:rPr lang="ru-RU" smtClean="0"/>
              <a:pPr/>
              <a:t>12.03.2021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940B7C-A1E9-4896-9580-1BAAD3AE862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diamond/>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audio" Target="file:///K:\&#1050;&#1088;&#1080;&#1088;&#1086;\&#1044;&#1077;&#1085;&#1100;_&#1047;&#1072;&#1097;&#1080;&#1090;&#1085;&#1080;&#1082;&#1072;_&#1054;&#1090;&#1077;&#1095;&#1077;&#1089;&#1090;&#1074;&#1072;\Olga_Dubova_-_Soldat_(iPlayer.fm).mp3" TargetMode="Externa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gif"/></Relationships>
</file>

<file path=ppt/slides/_rels/slide10.xml.rels><?xml version="1.0" encoding="UTF-8" standalone="yes"?>
<Relationships xmlns="http://schemas.openxmlformats.org/package/2006/relationships"><Relationship Id="rId3" Type="http://schemas.openxmlformats.org/officeDocument/2006/relationships/hyperlink" Target="http://commons.wikimedia.org/wiki/File:Vladimir_Putin_on_board_Peter_the_Great-1.jpg?uselang=ru" TargetMode="External"/><Relationship Id="rId2" Type="http://schemas.openxmlformats.org/officeDocument/2006/relationships/image" Target="../media/image1.gif"/><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gif"/><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gif"/><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gif"/><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8" Type="http://schemas.openxmlformats.org/officeDocument/2006/relationships/hyperlink" Target="http://ru.wikipedia.org/wiki/%D0%A7%D0%B5%D1%80%D0%BD%D0%BE%D0%BC%D0%BE%D1%80%D1%81%D0%BA%D0%B8%D0%B9_%D1%84%D0%BB%D0%BE%D1%82_%D0%92%D0%9C%D0%A4_%D0%A0%D0%BE%D1%81%D1%81%D0%B8%D0%B8" TargetMode="External"/><Relationship Id="rId3" Type="http://schemas.openxmlformats.org/officeDocument/2006/relationships/hyperlink" Target="http://ru.wikipedia.org/wiki/%D0%92%D0%9C%D0%A4_%D0%A0%D0%BE%D1%81%D1%81%D0%B8%D0%B8" TargetMode="External"/><Relationship Id="rId7" Type="http://schemas.openxmlformats.org/officeDocument/2006/relationships/hyperlink" Target="http://ru.wikipedia.org/wiki/%D0%A2%D0%B8%D1%85%D0%BE%D0%BE%D0%BA%D0%B5%D0%B0%D0%BD%D1%81%D0%BA%D0%B8%D0%B9_%D1%84%D0%BB%D0%BE%D1%82" TargetMode="Externa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hyperlink" Target="http://ru.wikipedia.org/wiki/%D0%A1%D0%B5%D0%B2%D0%B5%D1%80%D0%BD%D1%8B%D0%B9_%D1%84%D0%BB%D0%BE%D1%82" TargetMode="External"/><Relationship Id="rId5" Type="http://schemas.openxmlformats.org/officeDocument/2006/relationships/hyperlink" Target="http://ru.wikipedia.org/wiki/%D0%91%D0%B0%D0%BB%D1%82%D0%B8%D0%B9%D1%81%D0%BA%D0%B8%D0%B9_%D1%84%D0%BB%D0%BE%D1%82" TargetMode="External"/><Relationship Id="rId10" Type="http://schemas.openxmlformats.org/officeDocument/2006/relationships/image" Target="../media/image20.jpeg"/><Relationship Id="rId4" Type="http://schemas.openxmlformats.org/officeDocument/2006/relationships/hyperlink" Target="http://ru.wikipedia.org/wiki/%D0%92%D0%9C%D0%A4" TargetMode="External"/><Relationship Id="rId9" Type="http://schemas.openxmlformats.org/officeDocument/2006/relationships/hyperlink" Target="http://ru.wikipedia.org/wiki/%D0%9A%D0%B0%D1%81%D0%BF%D0%B8%D0%B9%D1%81%D0%BA%D0%B0%D1%8F_%D1%84%D0%BB%D0%BE%D1%82%D0%B8%D0%BB%D0%B8%D1%8F"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gif"/><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ff498289161786ad3319a30f0f99125.gif"/>
          <p:cNvPicPr>
            <a:picLocks noChangeAspect="1"/>
          </p:cNvPicPr>
          <p:nvPr/>
        </p:nvPicPr>
        <p:blipFill>
          <a:blip r:embed="rId4" cstate="print"/>
          <a:stretch>
            <a:fillRect/>
          </a:stretch>
        </p:blipFill>
        <p:spPr>
          <a:xfrm>
            <a:off x="0" y="0"/>
            <a:ext cx="9144000" cy="6974632"/>
          </a:xfrm>
          <a:prstGeom prst="rect">
            <a:avLst/>
          </a:prstGeom>
        </p:spPr>
      </p:pic>
      <p:pic>
        <p:nvPicPr>
          <p:cNvPr id="4" name="Рисунок 3" descr="1358341658_1809715635.jpg"/>
          <p:cNvPicPr>
            <a:picLocks noChangeAspect="1"/>
          </p:cNvPicPr>
          <p:nvPr/>
        </p:nvPicPr>
        <p:blipFill>
          <a:blip r:embed="rId5" cstate="print"/>
          <a:stretch>
            <a:fillRect/>
          </a:stretch>
        </p:blipFill>
        <p:spPr>
          <a:xfrm>
            <a:off x="428596" y="1071546"/>
            <a:ext cx="8208912" cy="5472608"/>
          </a:xfrm>
          <a:prstGeom prst="rect">
            <a:avLst/>
          </a:prstGeom>
        </p:spPr>
      </p:pic>
      <p:sp>
        <p:nvSpPr>
          <p:cNvPr id="5" name="Прямоугольник 4"/>
          <p:cNvSpPr/>
          <p:nvPr/>
        </p:nvSpPr>
        <p:spPr>
          <a:xfrm>
            <a:off x="1115616" y="116632"/>
            <a:ext cx="7200800" cy="769441"/>
          </a:xfrm>
          <a:prstGeom prst="rect">
            <a:avLst/>
          </a:prstGeom>
        </p:spPr>
        <p:txBody>
          <a:bodyPr wrap="square">
            <a:spAutoFit/>
          </a:bodyPr>
          <a:lstStyle/>
          <a:p>
            <a:pPr algn="ctr"/>
            <a:r>
              <a:rPr lang="ru-RU" sz="4400" dirty="0">
                <a:latin typeface="Times New Roman" pitchFamily="18" charset="0"/>
              </a:rPr>
              <a:t>Отчизны верные сыны</a:t>
            </a:r>
          </a:p>
        </p:txBody>
      </p:sp>
      <p:pic>
        <p:nvPicPr>
          <p:cNvPr id="6" name="Рисунок 5" descr="orden.jpg"/>
          <p:cNvPicPr>
            <a:picLocks noChangeAspect="1"/>
          </p:cNvPicPr>
          <p:nvPr/>
        </p:nvPicPr>
        <p:blipFill>
          <a:blip r:embed="rId6" cstate="print"/>
          <a:stretch>
            <a:fillRect/>
          </a:stretch>
        </p:blipFill>
        <p:spPr>
          <a:xfrm>
            <a:off x="251520" y="260648"/>
            <a:ext cx="1520952" cy="1615440"/>
          </a:xfrm>
          <a:prstGeom prst="rect">
            <a:avLst/>
          </a:prstGeom>
        </p:spPr>
      </p:pic>
      <p:sp>
        <p:nvSpPr>
          <p:cNvPr id="8" name="Подзаголовок 7"/>
          <p:cNvSpPr>
            <a:spLocks noGrp="1"/>
          </p:cNvSpPr>
          <p:nvPr>
            <p:ph type="subTitle" idx="4294967295"/>
          </p:nvPr>
        </p:nvSpPr>
        <p:spPr>
          <a:xfrm>
            <a:off x="428596" y="5429264"/>
            <a:ext cx="9435484" cy="1428737"/>
          </a:xfrm>
        </p:spPr>
        <p:txBody>
          <a:bodyPr>
            <a:noAutofit/>
          </a:bodyPr>
          <a:lstStyle/>
          <a:p>
            <a:pPr>
              <a:buNone/>
            </a:pPr>
            <a:r>
              <a:rPr lang="ru-RU" sz="2000" b="1" dirty="0">
                <a:solidFill>
                  <a:srgbClr val="FFFF00"/>
                </a:solidFill>
                <a:latin typeface="Times New Roman" pitchFamily="18" charset="0"/>
              </a:rPr>
              <a:t>Презентацию </a:t>
            </a:r>
            <a:r>
              <a:rPr lang="ru-RU" sz="2000" b="1" dirty="0" smtClean="0">
                <a:solidFill>
                  <a:srgbClr val="FFFF00"/>
                </a:solidFill>
                <a:latin typeface="Times New Roman" pitchFamily="18" charset="0"/>
              </a:rPr>
              <a:t>выполнил:</a:t>
            </a:r>
            <a:endParaRPr lang="ru-RU" sz="2000" b="1" dirty="0">
              <a:solidFill>
                <a:srgbClr val="FFFF00"/>
              </a:solidFill>
              <a:latin typeface="Times New Roman" pitchFamily="18" charset="0"/>
            </a:endParaRPr>
          </a:p>
          <a:p>
            <a:pPr>
              <a:buNone/>
            </a:pPr>
            <a:r>
              <a:rPr lang="ru-RU" sz="2000" b="1" dirty="0">
                <a:solidFill>
                  <a:srgbClr val="FFFF00"/>
                </a:solidFill>
                <a:latin typeface="Times New Roman" pitchFamily="18" charset="0"/>
              </a:rPr>
              <a:t> </a:t>
            </a:r>
            <a:r>
              <a:rPr lang="ru-RU" sz="2000" b="1" dirty="0" smtClean="0">
                <a:solidFill>
                  <a:srgbClr val="FFFF00"/>
                </a:solidFill>
                <a:latin typeface="Times New Roman" pitchFamily="18" charset="0"/>
              </a:rPr>
              <a:t>педагог дополнительного образования МБОУ ДО ЦВР </a:t>
            </a:r>
            <a:r>
              <a:rPr lang="ru-RU" sz="2000" b="1" dirty="0" err="1" smtClean="0">
                <a:solidFill>
                  <a:srgbClr val="FFFF00"/>
                </a:solidFill>
                <a:latin typeface="Times New Roman" pitchFamily="18" charset="0"/>
              </a:rPr>
              <a:t>Кашарского</a:t>
            </a:r>
            <a:endParaRPr lang="ru-RU" sz="2000" b="1" dirty="0" smtClean="0">
              <a:solidFill>
                <a:srgbClr val="FFFF00"/>
              </a:solidFill>
              <a:latin typeface="Times New Roman" pitchFamily="18" charset="0"/>
            </a:endParaRPr>
          </a:p>
          <a:p>
            <a:pPr>
              <a:buNone/>
            </a:pPr>
            <a:r>
              <a:rPr lang="ru-RU" sz="2000" b="1" dirty="0" smtClean="0">
                <a:solidFill>
                  <a:srgbClr val="FFFF00"/>
                </a:solidFill>
                <a:latin typeface="Times New Roman" pitchFamily="18" charset="0"/>
              </a:rPr>
              <a:t> района В.Н. </a:t>
            </a:r>
            <a:r>
              <a:rPr lang="ru-RU" sz="2000" b="1" dirty="0" err="1" smtClean="0">
                <a:solidFill>
                  <a:srgbClr val="FFFF00"/>
                </a:solidFill>
                <a:latin typeface="Times New Roman" pitchFamily="18" charset="0"/>
              </a:rPr>
              <a:t>Гриценко</a:t>
            </a:r>
            <a:endParaRPr lang="ru-RU" sz="2000" b="1" dirty="0">
              <a:solidFill>
                <a:srgbClr val="FFFF00"/>
              </a:solidFill>
              <a:latin typeface="Times New Roman" pitchFamily="18" charset="0"/>
            </a:endParaRPr>
          </a:p>
        </p:txBody>
      </p:sp>
      <p:pic>
        <p:nvPicPr>
          <p:cNvPr id="7" name="Olga_Dubova_-_Soldat_(iPlayer.fm).mp3">
            <a:hlinkClick r:id="" action="ppaction://media"/>
          </p:cNvPr>
          <p:cNvPicPr>
            <a:picLocks noRot="1" noChangeAspect="1"/>
          </p:cNvPicPr>
          <p:nvPr>
            <a:audioFile r:link="rId1"/>
          </p:nvPr>
        </p:nvPicPr>
        <p:blipFill>
          <a:blip r:embed="rId7" cstate="print"/>
          <a:stretch>
            <a:fillRect/>
          </a:stretch>
        </p:blipFill>
        <p:spPr>
          <a:xfrm>
            <a:off x="8731696" y="116632"/>
            <a:ext cx="304800" cy="304800"/>
          </a:xfrm>
          <a:prstGeom prst="rect">
            <a:avLst/>
          </a:prstGeom>
        </p:spPr>
      </p:pic>
    </p:spTree>
  </p:cSld>
  <p:clrMapOvr>
    <a:masterClrMapping/>
  </p:clrMapOvr>
  <p:transition advClick="0" advTm="15000">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ff498289161786ad3319a30f0f99125.gif"/>
          <p:cNvPicPr>
            <a:picLocks noChangeAspect="1"/>
          </p:cNvPicPr>
          <p:nvPr/>
        </p:nvPicPr>
        <p:blipFill>
          <a:blip r:embed="rId2" cstate="print"/>
          <a:stretch>
            <a:fillRect/>
          </a:stretch>
        </p:blipFill>
        <p:spPr>
          <a:xfrm>
            <a:off x="-324544" y="0"/>
            <a:ext cx="9937104" cy="6858000"/>
          </a:xfrm>
          <a:prstGeom prst="rect">
            <a:avLst/>
          </a:prstGeom>
        </p:spPr>
      </p:pic>
      <p:pic>
        <p:nvPicPr>
          <p:cNvPr id="1026" name="Рисунок 2" descr="http://upload.wikimedia.org/wikipedia/commons/thumb/e/e2/Vladimir_Putin_on_board_Peter_the_Great-1.jpg/170px-Vladimir_Putin_on_board_Peter_the_Great-1.jpg">
            <a:hlinkClick r:id="rId3"/>
          </p:cNvPr>
          <p:cNvPicPr>
            <a:picLocks noChangeAspect="1" noChangeArrowheads="1"/>
          </p:cNvPicPr>
          <p:nvPr/>
        </p:nvPicPr>
        <p:blipFill>
          <a:blip r:embed="rId4" cstate="print"/>
          <a:srcRect/>
          <a:stretch>
            <a:fillRect/>
          </a:stretch>
        </p:blipFill>
        <p:spPr bwMode="auto">
          <a:xfrm>
            <a:off x="582766" y="2428868"/>
            <a:ext cx="3269153" cy="4312500"/>
          </a:xfrm>
          <a:prstGeom prst="rect">
            <a:avLst/>
          </a:prstGeom>
          <a:noFill/>
        </p:spPr>
      </p:pic>
      <p:sp>
        <p:nvSpPr>
          <p:cNvPr id="1027" name="Rectangle 3"/>
          <p:cNvSpPr>
            <a:spLocks noChangeArrowheads="1"/>
          </p:cNvSpPr>
          <p:nvPr/>
        </p:nvSpPr>
        <p:spPr bwMode="auto">
          <a:xfrm>
            <a:off x="251520" y="404664"/>
            <a:ext cx="9072438" cy="12311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sz="2800" i="0" u="none" strike="noStrike" cap="none" normalizeH="0" baseline="0" dirty="0">
                <a:ln>
                  <a:noFill/>
                </a:ln>
                <a:solidFill>
                  <a:schemeClr val="tx1"/>
                </a:solidFill>
                <a:effectLst/>
                <a:latin typeface="Calibri" pitchFamily="34" charset="0"/>
                <a:ea typeface="Times New Roman" pitchFamily="18" charset="0"/>
              </a:rPr>
              <a:t>Верховный</a:t>
            </a:r>
            <a:r>
              <a:rPr kumimoji="0" lang="ru-RU" sz="2800" i="0" u="none" strike="noStrike" cap="none" normalizeH="0" dirty="0">
                <a:ln>
                  <a:noFill/>
                </a:ln>
                <a:solidFill>
                  <a:schemeClr val="tx1"/>
                </a:solidFill>
                <a:effectLst/>
                <a:latin typeface="Calibri" pitchFamily="34" charset="0"/>
                <a:ea typeface="Times New Roman" pitchFamily="18" charset="0"/>
              </a:rPr>
              <a:t> </a:t>
            </a:r>
            <a:r>
              <a:rPr kumimoji="0" lang="ru-RU" sz="2800" i="0" u="none" strike="noStrike" cap="none" normalizeH="0" baseline="0" dirty="0">
                <a:ln>
                  <a:noFill/>
                </a:ln>
                <a:solidFill>
                  <a:schemeClr val="tx1"/>
                </a:solidFill>
                <a:effectLst/>
                <a:latin typeface="Calibri" pitchFamily="34" charset="0"/>
                <a:ea typeface="Times New Roman" pitchFamily="18" charset="0"/>
              </a:rPr>
              <a:t>главнокомандующий Вооружёнными силами Российской Федерации </a:t>
            </a:r>
            <a:r>
              <a:rPr kumimoji="0" lang="ru-RU" sz="2800" b="1" i="0" u="none" strike="noStrike" cap="none" normalizeH="0" baseline="0" dirty="0">
                <a:ln>
                  <a:noFill/>
                </a:ln>
                <a:solidFill>
                  <a:schemeClr val="tx1"/>
                </a:solidFill>
                <a:effectLst/>
                <a:latin typeface="Calibri" pitchFamily="34" charset="0"/>
                <a:ea typeface="Times New Roman" pitchFamily="18" charset="0"/>
              </a:rPr>
              <a:t>является  В.В Путин</a:t>
            </a:r>
            <a:endParaRPr kumimoji="0" lang="ru-RU" sz="2800" b="0" i="0" u="none" strike="noStrike" cap="none" normalizeH="0" baseline="0" dirty="0">
              <a:ln>
                <a:noFill/>
              </a:ln>
              <a:solidFill>
                <a:schemeClr val="tx1"/>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endParaRPr>
          </a:p>
        </p:txBody>
      </p:sp>
      <p:sp>
        <p:nvSpPr>
          <p:cNvPr id="1028" name="Rectangle 4"/>
          <p:cNvSpPr>
            <a:spLocks noChangeArrowheads="1"/>
          </p:cNvSpPr>
          <p:nvPr/>
        </p:nvSpPr>
        <p:spPr bwMode="auto">
          <a:xfrm>
            <a:off x="0" y="28765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Tree>
  </p:cSld>
  <p:clrMapOvr>
    <a:masterClrMapping/>
  </p:clrMapOvr>
  <p:transition advClick="0" advTm="15000">
    <p:diamon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ff498289161786ad3319a30f0f99125.gif"/>
          <p:cNvPicPr>
            <a:picLocks noChangeAspect="1"/>
          </p:cNvPicPr>
          <p:nvPr/>
        </p:nvPicPr>
        <p:blipFill>
          <a:blip r:embed="rId2" cstate="print"/>
          <a:stretch>
            <a:fillRect/>
          </a:stretch>
        </p:blipFill>
        <p:spPr>
          <a:xfrm>
            <a:off x="0" y="0"/>
            <a:ext cx="9144000" cy="6858000"/>
          </a:xfrm>
          <a:prstGeom prst="rect">
            <a:avLst/>
          </a:prstGeom>
        </p:spPr>
      </p:pic>
      <p:pic>
        <p:nvPicPr>
          <p:cNvPr id="4" name="Рисунок 3" descr="131426_4.gif.jpg"/>
          <p:cNvPicPr>
            <a:picLocks noChangeAspect="1"/>
          </p:cNvPicPr>
          <p:nvPr/>
        </p:nvPicPr>
        <p:blipFill>
          <a:blip r:embed="rId3" cstate="print"/>
          <a:stretch>
            <a:fillRect/>
          </a:stretch>
        </p:blipFill>
        <p:spPr>
          <a:xfrm>
            <a:off x="539552" y="4005064"/>
            <a:ext cx="3780928" cy="2664296"/>
          </a:xfrm>
          <a:prstGeom prst="rect">
            <a:avLst/>
          </a:prstGeom>
        </p:spPr>
      </p:pic>
      <p:pic>
        <p:nvPicPr>
          <p:cNvPr id="5" name="Рисунок 4" descr="5b12474be326.jpg"/>
          <p:cNvPicPr>
            <a:picLocks noChangeAspect="1"/>
          </p:cNvPicPr>
          <p:nvPr/>
        </p:nvPicPr>
        <p:blipFill>
          <a:blip r:embed="rId4" cstate="print"/>
          <a:stretch>
            <a:fillRect/>
          </a:stretch>
        </p:blipFill>
        <p:spPr>
          <a:xfrm>
            <a:off x="4716016" y="4005064"/>
            <a:ext cx="3960440" cy="2664296"/>
          </a:xfrm>
          <a:prstGeom prst="rect">
            <a:avLst/>
          </a:prstGeom>
        </p:spPr>
      </p:pic>
      <p:pic>
        <p:nvPicPr>
          <p:cNvPr id="6" name="Рисунок 5" descr="i.jpg"/>
          <p:cNvPicPr>
            <a:picLocks noChangeAspect="1"/>
          </p:cNvPicPr>
          <p:nvPr/>
        </p:nvPicPr>
        <p:blipFill>
          <a:blip r:embed="rId5" cstate="print"/>
          <a:stretch>
            <a:fillRect/>
          </a:stretch>
        </p:blipFill>
        <p:spPr>
          <a:xfrm>
            <a:off x="2123728" y="2132856"/>
            <a:ext cx="4464496" cy="2592288"/>
          </a:xfrm>
          <a:prstGeom prst="rect">
            <a:avLst/>
          </a:prstGeom>
        </p:spPr>
      </p:pic>
      <p:sp>
        <p:nvSpPr>
          <p:cNvPr id="8" name="Прямоугольник 7"/>
          <p:cNvSpPr/>
          <p:nvPr/>
        </p:nvSpPr>
        <p:spPr>
          <a:xfrm>
            <a:off x="179512" y="116632"/>
            <a:ext cx="8568952" cy="1815882"/>
          </a:xfrm>
          <a:prstGeom prst="rect">
            <a:avLst/>
          </a:prstGeom>
        </p:spPr>
        <p:txBody>
          <a:bodyPr wrap="square">
            <a:spAutoFit/>
          </a:bodyPr>
          <a:lstStyle/>
          <a:p>
            <a:pPr algn="ctr"/>
            <a:r>
              <a:rPr lang="ru-RU" sz="2800" b="1" u="sng" dirty="0">
                <a:latin typeface="Times New Roman" pitchFamily="18" charset="0"/>
              </a:rPr>
              <a:t>Российская армия </a:t>
            </a:r>
            <a:r>
              <a:rPr lang="ru-RU" sz="2800" b="1" dirty="0">
                <a:latin typeface="Times New Roman" pitchFamily="18" charset="0"/>
              </a:rPr>
              <a:t>- это вооружённые силы нашей Родины, которые защищают её независимость и свободу.  Наши доблестные воины защищают страну и на воде, и на земле, и в небе.</a:t>
            </a:r>
          </a:p>
        </p:txBody>
      </p:sp>
    </p:spTree>
  </p:cSld>
  <p:clrMapOvr>
    <a:masterClrMapping/>
  </p:clrMapOvr>
  <p:transition advClick="0" advTm="15000">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ff498289161786ad3319a30f0f99125.gif"/>
          <p:cNvPicPr>
            <a:picLocks noChangeAspect="1"/>
          </p:cNvPicPr>
          <p:nvPr/>
        </p:nvPicPr>
        <p:blipFill>
          <a:blip r:embed="rId2" cstate="print"/>
          <a:stretch>
            <a:fillRect/>
          </a:stretch>
        </p:blipFill>
        <p:spPr>
          <a:xfrm>
            <a:off x="0" y="0"/>
            <a:ext cx="9144000" cy="6858000"/>
          </a:xfrm>
          <a:prstGeom prst="rect">
            <a:avLst/>
          </a:prstGeom>
        </p:spPr>
      </p:pic>
      <p:pic>
        <p:nvPicPr>
          <p:cNvPr id="3" name="Рисунок 2" descr="i[10].jpg"/>
          <p:cNvPicPr>
            <a:picLocks noChangeAspect="1"/>
          </p:cNvPicPr>
          <p:nvPr/>
        </p:nvPicPr>
        <p:blipFill>
          <a:blip r:embed="rId3" cstate="print"/>
          <a:stretch>
            <a:fillRect/>
          </a:stretch>
        </p:blipFill>
        <p:spPr>
          <a:xfrm>
            <a:off x="179512" y="4509120"/>
            <a:ext cx="2509639" cy="2232248"/>
          </a:xfrm>
          <a:prstGeom prst="rect">
            <a:avLst/>
          </a:prstGeom>
        </p:spPr>
      </p:pic>
      <p:pic>
        <p:nvPicPr>
          <p:cNvPr id="4" name="Рисунок 3" descr="н.jpg"/>
          <p:cNvPicPr>
            <a:picLocks noChangeAspect="1"/>
          </p:cNvPicPr>
          <p:nvPr/>
        </p:nvPicPr>
        <p:blipFill>
          <a:blip r:embed="rId4" cstate="print"/>
          <a:stretch>
            <a:fillRect/>
          </a:stretch>
        </p:blipFill>
        <p:spPr>
          <a:xfrm>
            <a:off x="3059832" y="4509120"/>
            <a:ext cx="2791197" cy="2232248"/>
          </a:xfrm>
          <a:prstGeom prst="rect">
            <a:avLst/>
          </a:prstGeom>
        </p:spPr>
      </p:pic>
      <p:pic>
        <p:nvPicPr>
          <p:cNvPr id="5" name="Рисунок 4" descr="i.jpg"/>
          <p:cNvPicPr>
            <a:picLocks noChangeAspect="1"/>
          </p:cNvPicPr>
          <p:nvPr/>
        </p:nvPicPr>
        <p:blipFill>
          <a:blip r:embed="rId5" cstate="print"/>
          <a:stretch>
            <a:fillRect/>
          </a:stretch>
        </p:blipFill>
        <p:spPr>
          <a:xfrm>
            <a:off x="6156176" y="4509120"/>
            <a:ext cx="2880320" cy="2232248"/>
          </a:xfrm>
          <a:prstGeom prst="rect">
            <a:avLst/>
          </a:prstGeom>
        </p:spPr>
      </p:pic>
      <p:pic>
        <p:nvPicPr>
          <p:cNvPr id="6" name="Рисунок 5" descr="i.jpg"/>
          <p:cNvPicPr>
            <a:picLocks noChangeAspect="1"/>
          </p:cNvPicPr>
          <p:nvPr/>
        </p:nvPicPr>
        <p:blipFill>
          <a:blip r:embed="rId5" cstate="print"/>
          <a:stretch>
            <a:fillRect/>
          </a:stretch>
        </p:blipFill>
        <p:spPr>
          <a:xfrm>
            <a:off x="6156176" y="4581128"/>
            <a:ext cx="2880320" cy="2160240"/>
          </a:xfrm>
          <a:prstGeom prst="rect">
            <a:avLst/>
          </a:prstGeom>
        </p:spPr>
      </p:pic>
      <p:sp>
        <p:nvSpPr>
          <p:cNvPr id="9" name="Прямоугольник 8"/>
          <p:cNvSpPr/>
          <p:nvPr/>
        </p:nvSpPr>
        <p:spPr>
          <a:xfrm>
            <a:off x="827584" y="1268760"/>
            <a:ext cx="7704856" cy="2862322"/>
          </a:xfrm>
          <a:prstGeom prst="rect">
            <a:avLst/>
          </a:prstGeom>
        </p:spPr>
        <p:txBody>
          <a:bodyPr wrap="square">
            <a:spAutoFit/>
          </a:bodyPr>
          <a:lstStyle/>
          <a:p>
            <a:r>
              <a:rPr lang="ru-RU" sz="3600" b="1" dirty="0">
                <a:latin typeface="Times New Roman" pitchFamily="18" charset="0"/>
              </a:rPr>
              <a:t>Мотострелковые войска</a:t>
            </a:r>
          </a:p>
          <a:p>
            <a:r>
              <a:rPr lang="ru-RU" sz="3600" b="1" dirty="0">
                <a:latin typeface="Times New Roman" pitchFamily="18" charset="0"/>
              </a:rPr>
              <a:t>Танковые войска</a:t>
            </a:r>
          </a:p>
          <a:p>
            <a:r>
              <a:rPr lang="ru-RU" sz="3600" b="1" dirty="0">
                <a:latin typeface="Times New Roman" pitchFamily="18" charset="0"/>
              </a:rPr>
              <a:t>Ракетные войска и артиллерия</a:t>
            </a:r>
          </a:p>
          <a:p>
            <a:r>
              <a:rPr lang="ru-RU" sz="3600" b="1" dirty="0">
                <a:latin typeface="Times New Roman" pitchFamily="18" charset="0"/>
              </a:rPr>
              <a:t>Войска ПВО сухопутных войск</a:t>
            </a:r>
          </a:p>
          <a:p>
            <a:r>
              <a:rPr lang="ru-RU" sz="3600" b="1" dirty="0">
                <a:latin typeface="Times New Roman" pitchFamily="18" charset="0"/>
              </a:rPr>
              <a:t>Специальные войска</a:t>
            </a:r>
          </a:p>
        </p:txBody>
      </p:sp>
      <p:sp>
        <p:nvSpPr>
          <p:cNvPr id="11" name="Прямоугольник 10"/>
          <p:cNvSpPr/>
          <p:nvPr/>
        </p:nvSpPr>
        <p:spPr>
          <a:xfrm>
            <a:off x="1115616" y="188640"/>
            <a:ext cx="7272808" cy="646331"/>
          </a:xfrm>
          <a:prstGeom prst="rect">
            <a:avLst/>
          </a:prstGeom>
        </p:spPr>
        <p:txBody>
          <a:bodyPr wrap="square">
            <a:spAutoFit/>
          </a:bodyPr>
          <a:lstStyle/>
          <a:p>
            <a:pPr algn="ctr"/>
            <a:r>
              <a:rPr lang="ru-RU" sz="3600" b="1" u="sng" dirty="0"/>
              <a:t>Сухопутные войска</a:t>
            </a:r>
            <a:r>
              <a:rPr lang="ru-RU" sz="3600" b="1" i="1" u="sng" dirty="0"/>
              <a:t>:</a:t>
            </a:r>
            <a:endParaRPr lang="ru-RU" sz="3600" i="1" dirty="0"/>
          </a:p>
        </p:txBody>
      </p:sp>
    </p:spTree>
  </p:cSld>
  <p:clrMapOvr>
    <a:masterClrMapping/>
  </p:clrMapOvr>
  <p:transition advClick="0" advTm="15000">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3.jpg"/>
          <p:cNvPicPr>
            <a:picLocks noChangeAspect="1"/>
          </p:cNvPicPr>
          <p:nvPr/>
        </p:nvPicPr>
        <p:blipFill>
          <a:blip r:embed="rId2" cstate="print"/>
          <a:stretch>
            <a:fillRect/>
          </a:stretch>
        </p:blipFill>
        <p:spPr>
          <a:xfrm>
            <a:off x="0" y="0"/>
            <a:ext cx="9144000" cy="6858000"/>
          </a:xfrm>
          <a:prstGeom prst="rect">
            <a:avLst/>
          </a:prstGeom>
        </p:spPr>
      </p:pic>
      <p:sp>
        <p:nvSpPr>
          <p:cNvPr id="3" name="Прямоугольник 2"/>
          <p:cNvSpPr/>
          <p:nvPr/>
        </p:nvSpPr>
        <p:spPr>
          <a:xfrm>
            <a:off x="3995936" y="260648"/>
            <a:ext cx="4968552" cy="5016758"/>
          </a:xfrm>
          <a:prstGeom prst="rect">
            <a:avLst/>
          </a:prstGeom>
        </p:spPr>
        <p:txBody>
          <a:bodyPr wrap="square">
            <a:spAutoFit/>
          </a:bodyPr>
          <a:lstStyle/>
          <a:p>
            <a:pPr algn="just"/>
            <a:r>
              <a:rPr lang="ru-RU" sz="2000" b="1" dirty="0">
                <a:latin typeface="Times New Roman" pitchFamily="18" charset="0"/>
              </a:rPr>
              <a:t>Военно-воздушные силы, ВВС</a:t>
            </a:r>
            <a:r>
              <a:rPr lang="ru-RU" sz="2000" dirty="0">
                <a:latin typeface="Times New Roman" pitchFamily="18" charset="0"/>
              </a:rPr>
              <a:t> — вид Вооружённых Сил, предназначенный для ведения разведки группировок противника, обеспечения завоевания господства (сдерживания) в воздухе, защиты от ударов с воздуха важных военно-экономических районов и объектов страны и группировок войск, предупреждения о воздушном нападении, поражения объектов, составляющих основу военного и военно-экономического потенциала противника, поддержки с воздуха сухопутных войск и сил флота, десантирования воздушных десантов, перевозки войск и материальных средств по воздуху. В составе ВВС России выделяются:</a:t>
            </a:r>
          </a:p>
        </p:txBody>
      </p:sp>
      <p:pic>
        <p:nvPicPr>
          <p:cNvPr id="4" name="Рисунок 20" descr="http://upload.wikimedia.org/wikipedia/commons/thumb/2/24/9_%D0%9C%D0%B0%D1%8F_%2819%29.jpg/250px-9_%D0%9C%D0%B0%D1%8F_%2819%29.jpg"/>
          <p:cNvPicPr>
            <a:picLocks noChangeAspect="1" noChangeArrowheads="1"/>
          </p:cNvPicPr>
          <p:nvPr/>
        </p:nvPicPr>
        <p:blipFill>
          <a:blip r:embed="rId3" cstate="print"/>
          <a:srcRect/>
          <a:stretch>
            <a:fillRect/>
          </a:stretch>
        </p:blipFill>
        <p:spPr bwMode="auto">
          <a:xfrm>
            <a:off x="179512" y="548680"/>
            <a:ext cx="3528392" cy="2520280"/>
          </a:xfrm>
          <a:prstGeom prst="rect">
            <a:avLst/>
          </a:prstGeom>
          <a:noFill/>
          <a:ln w="9525">
            <a:noFill/>
            <a:miter lim="800000"/>
            <a:headEnd/>
            <a:tailEnd/>
          </a:ln>
        </p:spPr>
      </p:pic>
      <p:sp>
        <p:nvSpPr>
          <p:cNvPr id="5" name="Прямоугольник 4"/>
          <p:cNvSpPr/>
          <p:nvPr/>
        </p:nvSpPr>
        <p:spPr>
          <a:xfrm>
            <a:off x="0" y="6525344"/>
            <a:ext cx="1475656" cy="33265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195736" y="6525344"/>
            <a:ext cx="1475656" cy="33265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advClick="0" advTm="15000">
    <p:diamon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ff498289161786ad3319a30f0f99125.gif"/>
          <p:cNvPicPr>
            <a:picLocks noChangeAspect="1"/>
          </p:cNvPicPr>
          <p:nvPr/>
        </p:nvPicPr>
        <p:blipFill>
          <a:blip r:embed="rId2" cstate="print"/>
          <a:stretch>
            <a:fillRect/>
          </a:stretch>
        </p:blipFill>
        <p:spPr>
          <a:xfrm>
            <a:off x="0" y="0"/>
            <a:ext cx="9144000" cy="6858000"/>
          </a:xfrm>
          <a:prstGeom prst="rect">
            <a:avLst/>
          </a:prstGeom>
        </p:spPr>
      </p:pic>
      <p:sp>
        <p:nvSpPr>
          <p:cNvPr id="3" name="Прямоугольник 2"/>
          <p:cNvSpPr/>
          <p:nvPr/>
        </p:nvSpPr>
        <p:spPr>
          <a:xfrm>
            <a:off x="539552" y="188640"/>
            <a:ext cx="8136904" cy="769441"/>
          </a:xfrm>
          <a:prstGeom prst="rect">
            <a:avLst/>
          </a:prstGeom>
        </p:spPr>
        <p:txBody>
          <a:bodyPr wrap="square">
            <a:spAutoFit/>
          </a:bodyPr>
          <a:lstStyle/>
          <a:p>
            <a:pPr algn="ctr"/>
            <a:r>
              <a:rPr lang="ru-RU" sz="4400" b="1" u="sng" dirty="0">
                <a:latin typeface="Times New Roman" pitchFamily="18" charset="0"/>
              </a:rPr>
              <a:t>Военно-воздушные силы:</a:t>
            </a:r>
            <a:endParaRPr lang="ru-RU" sz="4400" dirty="0">
              <a:latin typeface="Times New Roman" pitchFamily="18" charset="0"/>
            </a:endParaRPr>
          </a:p>
        </p:txBody>
      </p:sp>
      <p:sp>
        <p:nvSpPr>
          <p:cNvPr id="4" name="Прямоугольник 3"/>
          <p:cNvSpPr/>
          <p:nvPr/>
        </p:nvSpPr>
        <p:spPr>
          <a:xfrm>
            <a:off x="179512" y="1196752"/>
            <a:ext cx="6678488" cy="3539430"/>
          </a:xfrm>
          <a:prstGeom prst="rect">
            <a:avLst/>
          </a:prstGeom>
        </p:spPr>
        <p:txBody>
          <a:bodyPr wrap="square">
            <a:spAutoFit/>
          </a:bodyPr>
          <a:lstStyle/>
          <a:p>
            <a:r>
              <a:rPr lang="ru-RU" sz="3200" b="1" dirty="0">
                <a:latin typeface="Times New Roman" pitchFamily="18" charset="0"/>
              </a:rPr>
              <a:t>Дальняя авиация</a:t>
            </a:r>
          </a:p>
          <a:p>
            <a:r>
              <a:rPr lang="ru-RU" sz="3200" b="1" dirty="0">
                <a:latin typeface="Times New Roman" pitchFamily="18" charset="0"/>
              </a:rPr>
              <a:t>Фронтовая авиация</a:t>
            </a:r>
          </a:p>
          <a:p>
            <a:r>
              <a:rPr lang="ru-RU" sz="3200" b="1" dirty="0">
                <a:latin typeface="Times New Roman" pitchFamily="18" charset="0"/>
              </a:rPr>
              <a:t>Армейская авиация</a:t>
            </a:r>
          </a:p>
          <a:p>
            <a:r>
              <a:rPr lang="ru-RU" sz="3200" b="1" dirty="0">
                <a:latin typeface="Times New Roman" pitchFamily="18" charset="0"/>
              </a:rPr>
              <a:t>Военно-транспортная авиация</a:t>
            </a:r>
          </a:p>
          <a:p>
            <a:r>
              <a:rPr lang="ru-RU" sz="3200" b="1" dirty="0">
                <a:latin typeface="Times New Roman" pitchFamily="18" charset="0"/>
              </a:rPr>
              <a:t>Специальная авиация</a:t>
            </a:r>
          </a:p>
          <a:p>
            <a:r>
              <a:rPr lang="ru-RU" sz="3200" b="1" dirty="0">
                <a:latin typeface="Times New Roman" pitchFamily="18" charset="0"/>
              </a:rPr>
              <a:t>Зенитные ракетные войска</a:t>
            </a:r>
          </a:p>
          <a:p>
            <a:r>
              <a:rPr lang="ru-RU" sz="3200" b="1" dirty="0">
                <a:latin typeface="Times New Roman" pitchFamily="18" charset="0"/>
              </a:rPr>
              <a:t>Радиотехнические войска</a:t>
            </a:r>
          </a:p>
        </p:txBody>
      </p:sp>
      <p:pic>
        <p:nvPicPr>
          <p:cNvPr id="5" name="Рисунок 4" descr="iCA6B43GP.jpg"/>
          <p:cNvPicPr>
            <a:picLocks noChangeAspect="1"/>
          </p:cNvPicPr>
          <p:nvPr/>
        </p:nvPicPr>
        <p:blipFill>
          <a:blip r:embed="rId3" cstate="print"/>
          <a:stretch>
            <a:fillRect/>
          </a:stretch>
        </p:blipFill>
        <p:spPr>
          <a:xfrm>
            <a:off x="5076056" y="908720"/>
            <a:ext cx="3888432" cy="1872208"/>
          </a:xfrm>
          <a:prstGeom prst="rect">
            <a:avLst/>
          </a:prstGeom>
        </p:spPr>
      </p:pic>
      <p:pic>
        <p:nvPicPr>
          <p:cNvPr id="6" name="Рисунок 5" descr="iCAB5JK7C.jpg"/>
          <p:cNvPicPr>
            <a:picLocks noChangeAspect="1"/>
          </p:cNvPicPr>
          <p:nvPr/>
        </p:nvPicPr>
        <p:blipFill>
          <a:blip r:embed="rId4" cstate="print"/>
          <a:stretch>
            <a:fillRect/>
          </a:stretch>
        </p:blipFill>
        <p:spPr>
          <a:xfrm>
            <a:off x="323528" y="4725144"/>
            <a:ext cx="3888432" cy="2016224"/>
          </a:xfrm>
          <a:prstGeom prst="rect">
            <a:avLst/>
          </a:prstGeom>
        </p:spPr>
      </p:pic>
      <p:pic>
        <p:nvPicPr>
          <p:cNvPr id="8" name="Рисунок 7" descr="iCAS3MJ0U.jpg"/>
          <p:cNvPicPr>
            <a:picLocks noChangeAspect="1"/>
          </p:cNvPicPr>
          <p:nvPr/>
        </p:nvPicPr>
        <p:blipFill>
          <a:blip r:embed="rId5" cstate="print"/>
          <a:stretch>
            <a:fillRect/>
          </a:stretch>
        </p:blipFill>
        <p:spPr>
          <a:xfrm>
            <a:off x="4788024" y="4725144"/>
            <a:ext cx="4237062" cy="2016224"/>
          </a:xfrm>
          <a:prstGeom prst="rect">
            <a:avLst/>
          </a:prstGeom>
        </p:spPr>
      </p:pic>
    </p:spTree>
  </p:cSld>
  <p:clrMapOvr>
    <a:masterClrMapping/>
  </p:clrMapOvr>
  <p:transition advClick="0" advTm="14000">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3.jpg"/>
          <p:cNvPicPr>
            <a:picLocks noChangeAspect="1"/>
          </p:cNvPicPr>
          <p:nvPr/>
        </p:nvPicPr>
        <p:blipFill>
          <a:blip r:embed="rId2" cstate="print"/>
          <a:stretch>
            <a:fillRect/>
          </a:stretch>
        </p:blipFill>
        <p:spPr>
          <a:xfrm>
            <a:off x="0" y="0"/>
            <a:ext cx="9144000" cy="6858000"/>
          </a:xfrm>
          <a:prstGeom prst="rect">
            <a:avLst/>
          </a:prstGeom>
        </p:spPr>
      </p:pic>
      <p:sp>
        <p:nvSpPr>
          <p:cNvPr id="3" name="Прямоугольник 2"/>
          <p:cNvSpPr/>
          <p:nvPr/>
        </p:nvSpPr>
        <p:spPr>
          <a:xfrm>
            <a:off x="3779912" y="188640"/>
            <a:ext cx="5184576" cy="4708981"/>
          </a:xfrm>
          <a:prstGeom prst="rect">
            <a:avLst/>
          </a:prstGeom>
        </p:spPr>
        <p:txBody>
          <a:bodyPr wrap="square">
            <a:spAutoFit/>
          </a:bodyPr>
          <a:lstStyle/>
          <a:p>
            <a:pPr algn="just"/>
            <a:r>
              <a:rPr lang="ru-RU" sz="2000" b="1" u="sng" dirty="0">
                <a:latin typeface="Times New Roman" pitchFamily="18" charset="0"/>
                <a:hlinkClick r:id="rId3" tooltip="ВМФ России"/>
              </a:rPr>
              <a:t>Военно-морской флот</a:t>
            </a:r>
            <a:r>
              <a:rPr lang="ru-RU" sz="2000" dirty="0">
                <a:latin typeface="Times New Roman" pitchFamily="18" charset="0"/>
              </a:rPr>
              <a:t> — вид вооружённых сил, предназначенный для проведения поисково-спасательных операций, защиты экономических интересов России, ведения боевых действий на морских и океанских театрах военных действий. Военно-морской флот способен наносить обычные и ядерные удары по морским и береговым силам противника, нарушать его морские коммуникации, высаживать морские десанты и т. д. </a:t>
            </a:r>
            <a:r>
              <a:rPr lang="ru-RU" sz="2000" u="sng" dirty="0">
                <a:latin typeface="Times New Roman" pitchFamily="18" charset="0"/>
                <a:hlinkClick r:id="rId4" tooltip="ВМФ"/>
              </a:rPr>
              <a:t>ВМФ</a:t>
            </a:r>
            <a:r>
              <a:rPr lang="ru-RU" sz="2000" dirty="0">
                <a:latin typeface="Times New Roman" pitchFamily="18" charset="0"/>
              </a:rPr>
              <a:t> России состоит из четырех флотов: </a:t>
            </a:r>
            <a:r>
              <a:rPr lang="ru-RU" sz="2000" u="sng" dirty="0">
                <a:latin typeface="Times New Roman" pitchFamily="18" charset="0"/>
                <a:hlinkClick r:id="rId5" tooltip="Балтийский флот"/>
              </a:rPr>
              <a:t>Балтийского</a:t>
            </a:r>
            <a:r>
              <a:rPr lang="ru-RU" sz="2000" dirty="0">
                <a:latin typeface="Times New Roman" pitchFamily="18" charset="0"/>
              </a:rPr>
              <a:t>, </a:t>
            </a:r>
            <a:r>
              <a:rPr lang="ru-RU" sz="2000" u="sng" dirty="0">
                <a:latin typeface="Times New Roman" pitchFamily="18" charset="0"/>
                <a:hlinkClick r:id="rId6" tooltip="Северный флот"/>
              </a:rPr>
              <a:t>Северного</a:t>
            </a:r>
            <a:r>
              <a:rPr lang="ru-RU" sz="2000" dirty="0">
                <a:latin typeface="Times New Roman" pitchFamily="18" charset="0"/>
              </a:rPr>
              <a:t>, </a:t>
            </a:r>
            <a:r>
              <a:rPr lang="ru-RU" sz="2000" u="sng" dirty="0">
                <a:latin typeface="Times New Roman" pitchFamily="18" charset="0"/>
                <a:hlinkClick r:id="rId7" tooltip="Тихоокеанский флот"/>
              </a:rPr>
              <a:t>Тихоокеанского</a:t>
            </a:r>
            <a:r>
              <a:rPr lang="ru-RU" sz="2000" dirty="0">
                <a:latin typeface="Times New Roman" pitchFamily="18" charset="0"/>
              </a:rPr>
              <a:t> и </a:t>
            </a:r>
            <a:r>
              <a:rPr lang="ru-RU" sz="2000" u="sng" dirty="0">
                <a:latin typeface="Times New Roman" pitchFamily="18" charset="0"/>
                <a:hlinkClick r:id="rId8" tooltip="Черноморский флот ВМФ России"/>
              </a:rPr>
              <a:t>Черноморского</a:t>
            </a:r>
            <a:r>
              <a:rPr lang="ru-RU" sz="2000" dirty="0">
                <a:latin typeface="Times New Roman" pitchFamily="18" charset="0"/>
              </a:rPr>
              <a:t> и </a:t>
            </a:r>
            <a:r>
              <a:rPr lang="ru-RU" sz="2000" u="sng" dirty="0">
                <a:latin typeface="Times New Roman" pitchFamily="18" charset="0"/>
                <a:hlinkClick r:id="rId9" tooltip="Каспийская флотилия"/>
              </a:rPr>
              <a:t>Каспийской флотилии</a:t>
            </a:r>
            <a:r>
              <a:rPr lang="ru-RU" sz="2000" dirty="0">
                <a:latin typeface="Times New Roman" pitchFamily="18" charset="0"/>
              </a:rPr>
              <a:t>. В составе Военно-морского флота выделяются:</a:t>
            </a:r>
          </a:p>
        </p:txBody>
      </p:sp>
      <p:pic>
        <p:nvPicPr>
          <p:cNvPr id="4" name="Рисунок 22" descr="http://upload.wikimedia.org/wikipedia/commons/thumb/7/73/Tactical_exercises_of_the_Russian_Navy.jpg/250px-Tactical_exercises_of_the_Russian_Navy.jpg"/>
          <p:cNvPicPr>
            <a:picLocks noChangeAspect="1" noChangeArrowheads="1"/>
          </p:cNvPicPr>
          <p:nvPr/>
        </p:nvPicPr>
        <p:blipFill>
          <a:blip r:embed="rId10" cstate="print"/>
          <a:srcRect/>
          <a:stretch>
            <a:fillRect/>
          </a:stretch>
        </p:blipFill>
        <p:spPr bwMode="auto">
          <a:xfrm>
            <a:off x="179512" y="692696"/>
            <a:ext cx="3384376" cy="2520280"/>
          </a:xfrm>
          <a:prstGeom prst="rect">
            <a:avLst/>
          </a:prstGeom>
          <a:noFill/>
          <a:ln w="9525">
            <a:noFill/>
            <a:miter lim="800000"/>
            <a:headEnd/>
            <a:tailEnd/>
          </a:ln>
        </p:spPr>
      </p:pic>
      <p:sp>
        <p:nvSpPr>
          <p:cNvPr id="5" name="Прямоугольник 4"/>
          <p:cNvSpPr/>
          <p:nvPr/>
        </p:nvSpPr>
        <p:spPr>
          <a:xfrm>
            <a:off x="0" y="6525344"/>
            <a:ext cx="1475656" cy="33265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195736" y="6525344"/>
            <a:ext cx="1475656" cy="33265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advClick="0" advTm="15000">
    <p:diamon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ff498289161786ad3319a30f0f99125.gif"/>
          <p:cNvPicPr>
            <a:picLocks noChangeAspect="1"/>
          </p:cNvPicPr>
          <p:nvPr/>
        </p:nvPicPr>
        <p:blipFill>
          <a:blip r:embed="rId2" cstate="print"/>
          <a:stretch>
            <a:fillRect/>
          </a:stretch>
        </p:blipFill>
        <p:spPr>
          <a:xfrm>
            <a:off x="0" y="0"/>
            <a:ext cx="9144000" cy="6858000"/>
          </a:xfrm>
          <a:prstGeom prst="rect">
            <a:avLst/>
          </a:prstGeom>
        </p:spPr>
      </p:pic>
      <p:pic>
        <p:nvPicPr>
          <p:cNvPr id="3" name="Рисунок 2" descr="5641[1].jpg"/>
          <p:cNvPicPr>
            <a:picLocks noChangeAspect="1"/>
          </p:cNvPicPr>
          <p:nvPr/>
        </p:nvPicPr>
        <p:blipFill>
          <a:blip r:embed="rId3" cstate="print"/>
          <a:stretch>
            <a:fillRect/>
          </a:stretch>
        </p:blipFill>
        <p:spPr>
          <a:xfrm>
            <a:off x="5183560" y="1124744"/>
            <a:ext cx="3708920" cy="2912740"/>
          </a:xfrm>
          <a:prstGeom prst="rect">
            <a:avLst/>
          </a:prstGeom>
        </p:spPr>
      </p:pic>
      <p:pic>
        <p:nvPicPr>
          <p:cNvPr id="4" name="Рисунок 3" descr="iCA9EZ52E.jpg"/>
          <p:cNvPicPr>
            <a:picLocks noChangeAspect="1"/>
          </p:cNvPicPr>
          <p:nvPr/>
        </p:nvPicPr>
        <p:blipFill>
          <a:blip r:embed="rId4" cstate="print"/>
          <a:stretch>
            <a:fillRect/>
          </a:stretch>
        </p:blipFill>
        <p:spPr>
          <a:xfrm>
            <a:off x="5292080" y="4581128"/>
            <a:ext cx="3600400" cy="2002904"/>
          </a:xfrm>
          <a:prstGeom prst="rect">
            <a:avLst/>
          </a:prstGeom>
        </p:spPr>
      </p:pic>
      <p:pic>
        <p:nvPicPr>
          <p:cNvPr id="5" name="Рисунок 4" descr="iCAKK3C7G.jpg"/>
          <p:cNvPicPr>
            <a:picLocks noChangeAspect="1"/>
          </p:cNvPicPr>
          <p:nvPr/>
        </p:nvPicPr>
        <p:blipFill>
          <a:blip r:embed="rId5" cstate="print"/>
          <a:stretch>
            <a:fillRect/>
          </a:stretch>
        </p:blipFill>
        <p:spPr>
          <a:xfrm>
            <a:off x="827584" y="4509120"/>
            <a:ext cx="3600400" cy="2088232"/>
          </a:xfrm>
          <a:prstGeom prst="rect">
            <a:avLst/>
          </a:prstGeom>
        </p:spPr>
      </p:pic>
      <p:sp>
        <p:nvSpPr>
          <p:cNvPr id="6" name="Прямоугольник 5"/>
          <p:cNvSpPr/>
          <p:nvPr/>
        </p:nvSpPr>
        <p:spPr>
          <a:xfrm>
            <a:off x="539552" y="1412776"/>
            <a:ext cx="4248472" cy="2554545"/>
          </a:xfrm>
          <a:prstGeom prst="rect">
            <a:avLst/>
          </a:prstGeom>
        </p:spPr>
        <p:txBody>
          <a:bodyPr wrap="square">
            <a:spAutoFit/>
          </a:bodyPr>
          <a:lstStyle/>
          <a:p>
            <a:pPr algn="just"/>
            <a:r>
              <a:rPr lang="ru-RU" sz="3200" b="1" dirty="0"/>
              <a:t>Подводные силы</a:t>
            </a:r>
          </a:p>
          <a:p>
            <a:pPr algn="just"/>
            <a:r>
              <a:rPr lang="ru-RU" sz="3200" b="1" dirty="0"/>
              <a:t>Надводные силы</a:t>
            </a:r>
          </a:p>
          <a:p>
            <a:pPr algn="just"/>
            <a:r>
              <a:rPr lang="ru-RU" sz="3200" b="1" dirty="0"/>
              <a:t>Морская авиация</a:t>
            </a:r>
          </a:p>
          <a:p>
            <a:pPr algn="just"/>
            <a:r>
              <a:rPr lang="ru-RU" sz="3200" b="1" dirty="0"/>
              <a:t>Береговые войска</a:t>
            </a:r>
          </a:p>
          <a:p>
            <a:pPr algn="just"/>
            <a:r>
              <a:rPr lang="ru-RU" sz="3200" b="1" dirty="0"/>
              <a:t>Спецназ ВМФ</a:t>
            </a:r>
          </a:p>
        </p:txBody>
      </p:sp>
      <p:sp>
        <p:nvSpPr>
          <p:cNvPr id="8" name="Прямоугольник 7"/>
          <p:cNvSpPr/>
          <p:nvPr/>
        </p:nvSpPr>
        <p:spPr>
          <a:xfrm>
            <a:off x="1115616" y="188640"/>
            <a:ext cx="7344816" cy="769441"/>
          </a:xfrm>
          <a:prstGeom prst="rect">
            <a:avLst/>
          </a:prstGeom>
        </p:spPr>
        <p:txBody>
          <a:bodyPr wrap="square">
            <a:spAutoFit/>
          </a:bodyPr>
          <a:lstStyle/>
          <a:p>
            <a:r>
              <a:rPr lang="ru-RU" sz="4400" b="1" u="sng" dirty="0"/>
              <a:t>Военно-морской флот:</a:t>
            </a:r>
            <a:endParaRPr lang="ru-RU" sz="4400" dirty="0"/>
          </a:p>
        </p:txBody>
      </p:sp>
    </p:spTree>
  </p:cSld>
  <p:clrMapOvr>
    <a:masterClrMapping/>
  </p:clrMapOvr>
  <p:transition advClick="0" advTm="15000">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3.jpg"/>
          <p:cNvPicPr>
            <a:picLocks noChangeAspect="1"/>
          </p:cNvPicPr>
          <p:nvPr/>
        </p:nvPicPr>
        <p:blipFill>
          <a:blip r:embed="rId2" cstate="print"/>
          <a:stretch>
            <a:fillRect/>
          </a:stretch>
        </p:blipFill>
        <p:spPr>
          <a:xfrm>
            <a:off x="0" y="0"/>
            <a:ext cx="9144000" cy="6858000"/>
          </a:xfrm>
          <a:prstGeom prst="rect">
            <a:avLst/>
          </a:prstGeom>
        </p:spPr>
      </p:pic>
      <p:sp>
        <p:nvSpPr>
          <p:cNvPr id="3" name="Прямоугольник 2"/>
          <p:cNvSpPr/>
          <p:nvPr/>
        </p:nvSpPr>
        <p:spPr>
          <a:xfrm>
            <a:off x="179512" y="692696"/>
            <a:ext cx="3816424" cy="3785652"/>
          </a:xfrm>
          <a:prstGeom prst="rect">
            <a:avLst/>
          </a:prstGeom>
        </p:spPr>
        <p:txBody>
          <a:bodyPr wrap="square">
            <a:spAutoFit/>
          </a:bodyPr>
          <a:lstStyle/>
          <a:p>
            <a:pPr algn="just"/>
            <a:r>
              <a:rPr lang="ru-RU" sz="2000" dirty="0"/>
              <a:t>Верность долгу и данной присяге, самоотверженность, честь, доблесть, порядочность, самодисциплина, беспрекословное подчинение приказу старших по званию — вот традиции Российского воинства. Именно эти традиции чтили и по-настоящему дорожили ими наши отцы и деды, прошагавшие огненными дорога ми войны.</a:t>
            </a:r>
          </a:p>
        </p:txBody>
      </p:sp>
      <p:pic>
        <p:nvPicPr>
          <p:cNvPr id="4" name="Рисунок 3" descr="1304750534_russian_paratroopers_9_may_2005_a.jpg"/>
          <p:cNvPicPr>
            <a:picLocks noChangeAspect="1"/>
          </p:cNvPicPr>
          <p:nvPr/>
        </p:nvPicPr>
        <p:blipFill>
          <a:blip r:embed="rId3" cstate="print"/>
          <a:stretch>
            <a:fillRect/>
          </a:stretch>
        </p:blipFill>
        <p:spPr>
          <a:xfrm>
            <a:off x="4139952" y="764704"/>
            <a:ext cx="4752528" cy="4176464"/>
          </a:xfrm>
          <a:prstGeom prst="rect">
            <a:avLst/>
          </a:prstGeom>
        </p:spPr>
      </p:pic>
      <p:sp>
        <p:nvSpPr>
          <p:cNvPr id="5" name="Прямоугольник 4"/>
          <p:cNvSpPr/>
          <p:nvPr/>
        </p:nvSpPr>
        <p:spPr>
          <a:xfrm>
            <a:off x="0" y="6525344"/>
            <a:ext cx="1475656" cy="33265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195736" y="6525344"/>
            <a:ext cx="1475656" cy="33265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advClick="0" advTm="15000">
    <p:diamon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ff498289161786ad3319a30f0f99125.gif"/>
          <p:cNvPicPr>
            <a:picLocks noChangeAspect="1"/>
          </p:cNvPicPr>
          <p:nvPr/>
        </p:nvPicPr>
        <p:blipFill>
          <a:blip r:embed="rId2" cstate="print"/>
          <a:stretch>
            <a:fillRect/>
          </a:stretch>
        </p:blipFill>
        <p:spPr>
          <a:xfrm>
            <a:off x="0" y="0"/>
            <a:ext cx="9144000" cy="6858000"/>
          </a:xfrm>
          <a:prstGeom prst="rect">
            <a:avLst/>
          </a:prstGeom>
        </p:spPr>
      </p:pic>
      <p:sp>
        <p:nvSpPr>
          <p:cNvPr id="3" name="Прямоугольник 2"/>
          <p:cNvSpPr/>
          <p:nvPr/>
        </p:nvSpPr>
        <p:spPr>
          <a:xfrm>
            <a:off x="683568" y="332656"/>
            <a:ext cx="4752528" cy="6370975"/>
          </a:xfrm>
          <a:prstGeom prst="rect">
            <a:avLst/>
          </a:prstGeom>
        </p:spPr>
        <p:txBody>
          <a:bodyPr wrap="square">
            <a:spAutoFit/>
          </a:bodyPr>
          <a:lstStyle/>
          <a:p>
            <a:pPr lvl="0" algn="just" fontAlgn="base">
              <a:spcBef>
                <a:spcPct val="0"/>
              </a:spcBef>
              <a:spcAft>
                <a:spcPct val="0"/>
              </a:spcAft>
            </a:pPr>
            <a:r>
              <a:rPr lang="ru-RU" sz="2000" b="1" dirty="0">
                <a:solidFill>
                  <a:srgbClr val="FF0000"/>
                </a:solidFill>
                <a:latin typeface="Times New Roman" pitchFamily="18" charset="0"/>
                <a:ea typeface="Times New Roman" pitchFamily="18" charset="0"/>
                <a:cs typeface="Times New Roman" pitchFamily="18" charset="0"/>
              </a:rPr>
              <a:t>Какие бы сложные времена ни переживала Россия, как в прошлом, так и в настоящем, для солдата ее интересы превыше всего. Защитник Отечества — это вечный часовой, который никогда и ни при каких </a:t>
            </a:r>
            <a:r>
              <a:rPr lang="ru-RU" sz="2000" b="1" dirty="0">
                <a:solidFill>
                  <a:srgbClr val="FFFFFF"/>
                </a:solidFill>
                <a:latin typeface="Times New Roman" pitchFamily="18" charset="0"/>
                <a:ea typeface="Times New Roman" pitchFamily="18" charset="0"/>
                <a:cs typeface="Times New Roman" pitchFamily="18" charset="0"/>
              </a:rPr>
              <a:t>обстоятельствах не имеет права покинуть свой пост. Нельзя забывать и о том, что войсковое товарищество и единство необходимы для успешного развития военного дела и для всеобщего процветания Российской державы. Поэтому девизом для каждого защитника Отечества должен стать завет великого полководца </a:t>
            </a:r>
          </a:p>
          <a:p>
            <a:pPr lvl="0" algn="just" fontAlgn="base">
              <a:spcBef>
                <a:spcPct val="0"/>
              </a:spcBef>
              <a:spcAft>
                <a:spcPct val="0"/>
              </a:spcAft>
            </a:pPr>
            <a:r>
              <a:rPr lang="ru-RU" sz="3200" b="1" dirty="0">
                <a:solidFill>
                  <a:srgbClr val="002060"/>
                </a:solidFill>
                <a:latin typeface="Times New Roman" pitchFamily="18" charset="0"/>
                <a:ea typeface="Times New Roman" pitchFamily="18" charset="0"/>
                <a:cs typeface="Times New Roman" pitchFamily="18" charset="0"/>
              </a:rPr>
              <a:t>М. И. Кутузова: «Нет выше чести, как носить российский мундир!».</a:t>
            </a:r>
            <a:endParaRPr lang="ru-RU" sz="3200" b="1" dirty="0">
              <a:solidFill>
                <a:srgbClr val="002060"/>
              </a:solidFill>
              <a:latin typeface="Times New Roman" pitchFamily="18" charset="0"/>
              <a:cs typeface="Times New Roman" pitchFamily="18" charset="0"/>
            </a:endParaRPr>
          </a:p>
        </p:txBody>
      </p:sp>
      <p:pic>
        <p:nvPicPr>
          <p:cNvPr id="4" name="Рисунок 3" descr="25_big.jpg"/>
          <p:cNvPicPr>
            <a:picLocks noChangeAspect="1"/>
          </p:cNvPicPr>
          <p:nvPr/>
        </p:nvPicPr>
        <p:blipFill>
          <a:blip r:embed="rId3" cstate="print"/>
          <a:stretch>
            <a:fillRect/>
          </a:stretch>
        </p:blipFill>
        <p:spPr>
          <a:xfrm>
            <a:off x="6300192" y="1340768"/>
            <a:ext cx="2592288" cy="4104456"/>
          </a:xfrm>
          <a:prstGeom prst="rect">
            <a:avLst/>
          </a:prstGeom>
        </p:spPr>
      </p:pic>
    </p:spTree>
  </p:cSld>
  <p:clrMapOvr>
    <a:masterClrMapping/>
  </p:clrMapOvr>
  <p:transition advClick="0" advTm="15000">
    <p:diamon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3.jpg"/>
          <p:cNvPicPr>
            <a:picLocks noChangeAspect="1"/>
          </p:cNvPicPr>
          <p:nvPr/>
        </p:nvPicPr>
        <p:blipFill>
          <a:blip r:embed="rId2" cstate="print"/>
          <a:stretch>
            <a:fillRect/>
          </a:stretch>
        </p:blipFill>
        <p:spPr>
          <a:xfrm>
            <a:off x="0" y="0"/>
            <a:ext cx="9251504" cy="6974632"/>
          </a:xfrm>
          <a:prstGeom prst="rect">
            <a:avLst/>
          </a:prstGeom>
        </p:spPr>
      </p:pic>
      <p:sp>
        <p:nvSpPr>
          <p:cNvPr id="2049" name="Rectangle 1"/>
          <p:cNvSpPr>
            <a:spLocks noChangeArrowheads="1"/>
          </p:cNvSpPr>
          <p:nvPr/>
        </p:nvSpPr>
        <p:spPr bwMode="auto">
          <a:xfrm>
            <a:off x="5076056" y="306958"/>
            <a:ext cx="3888432"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Мужают на учениях солдаты,</a:t>
            </a:r>
            <a:br>
              <a:rPr kumimoji="0" lang="ru-RU"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br>
            <a:r>
              <a:rPr kumimoji="0" lang="ru-RU"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Где всё взаправду, только смерти нет.</a:t>
            </a:r>
            <a:br>
              <a:rPr kumimoji="0" lang="ru-RU"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br>
            <a:r>
              <a:rPr kumimoji="0" lang="ru-RU"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Землянка, как на фронте, в три наката,</a:t>
            </a:r>
            <a:br>
              <a:rPr kumimoji="0" lang="ru-RU"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br>
            <a:r>
              <a:rPr kumimoji="0" lang="ru-RU"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Позиция тактических ракет</a:t>
            </a:r>
            <a:br>
              <a:rPr kumimoji="0" lang="ru-RU"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br>
            <a:r>
              <a:rPr kumimoji="0" lang="ru-RU"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И сталь штыков, что за ночь поостыла</a:t>
            </a:r>
            <a:br>
              <a:rPr kumimoji="0" lang="ru-RU"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br>
            <a:r>
              <a:rPr kumimoji="0" lang="ru-RU"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Траншеями изрытая земля.</a:t>
            </a:r>
            <a:br>
              <a:rPr kumimoji="0" lang="ru-RU"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br>
            <a:r>
              <a:rPr kumimoji="0" lang="ru-RU"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Условны только минные поля,</a:t>
            </a:r>
            <a:br>
              <a:rPr kumimoji="0" lang="ru-RU"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br>
            <a:r>
              <a:rPr kumimoji="0" lang="ru-RU"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Да выданы патроны холостые </a:t>
            </a:r>
            <a:endParaRPr kumimoji="0" lang="ru-RU"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Мужают на учениях солдаты,</a:t>
            </a:r>
            <a:br>
              <a:rPr kumimoji="0" lang="ru-RU"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br>
            <a:r>
              <a:rPr kumimoji="0" lang="ru-RU"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Я твёрдо верю в Армию свою</a:t>
            </a:r>
            <a:br>
              <a:rPr kumimoji="0" lang="ru-RU"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br>
            <a:r>
              <a:rPr kumimoji="0" lang="ru-RU"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Суворовский наказ мы помним свято:</a:t>
            </a:r>
            <a:br>
              <a:rPr kumimoji="0" lang="ru-RU"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br>
            <a:r>
              <a:rPr kumimoji="0" lang="ru-RU"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В </a:t>
            </a:r>
            <a:r>
              <a:rPr kumimoji="0" lang="ru-RU"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ученьи</a:t>
            </a:r>
            <a:r>
              <a:rPr kumimoji="0" lang="ru-RU"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тяжело - легко в бою.</a:t>
            </a:r>
            <a:endParaRPr kumimoji="0" lang="ru-RU" sz="2000" b="0"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4" name="Рисунок 3" descr="1329916012_den_suxopytnix_voysk_RF.jpg"/>
          <p:cNvPicPr>
            <a:picLocks noChangeAspect="1"/>
          </p:cNvPicPr>
          <p:nvPr/>
        </p:nvPicPr>
        <p:blipFill>
          <a:blip r:embed="rId3" cstate="print"/>
          <a:stretch>
            <a:fillRect/>
          </a:stretch>
        </p:blipFill>
        <p:spPr>
          <a:xfrm>
            <a:off x="323528" y="260649"/>
            <a:ext cx="4320480" cy="3960439"/>
          </a:xfrm>
          <a:prstGeom prst="rect">
            <a:avLst/>
          </a:prstGeom>
        </p:spPr>
      </p:pic>
      <p:sp>
        <p:nvSpPr>
          <p:cNvPr id="7" name="Прямоугольник 6"/>
          <p:cNvSpPr/>
          <p:nvPr/>
        </p:nvSpPr>
        <p:spPr>
          <a:xfrm>
            <a:off x="0" y="6669360"/>
            <a:ext cx="1475656" cy="271804"/>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2051720" y="6669361"/>
            <a:ext cx="1475656" cy="18864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advClick="0" advTm="15000">
    <p:diamon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3.jpg"/>
          <p:cNvPicPr>
            <a:picLocks noChangeAspect="1"/>
          </p:cNvPicPr>
          <p:nvPr/>
        </p:nvPicPr>
        <p:blipFill>
          <a:blip r:embed="rId2" cstate="print"/>
          <a:stretch>
            <a:fillRect/>
          </a:stretch>
        </p:blipFill>
        <p:spPr>
          <a:xfrm>
            <a:off x="0" y="0"/>
            <a:ext cx="9144000" cy="6858000"/>
          </a:xfrm>
          <a:prstGeom prst="rect">
            <a:avLst/>
          </a:prstGeom>
        </p:spPr>
      </p:pic>
      <p:pic>
        <p:nvPicPr>
          <p:cNvPr id="3" name="Рисунок 2" descr="100736052_1277534792.jpg"/>
          <p:cNvPicPr>
            <a:picLocks noChangeAspect="1"/>
          </p:cNvPicPr>
          <p:nvPr/>
        </p:nvPicPr>
        <p:blipFill>
          <a:blip r:embed="rId3" cstate="print"/>
          <a:stretch>
            <a:fillRect/>
          </a:stretch>
        </p:blipFill>
        <p:spPr>
          <a:xfrm>
            <a:off x="4932040" y="476672"/>
            <a:ext cx="4032448" cy="6048672"/>
          </a:xfrm>
          <a:prstGeom prst="rect">
            <a:avLst/>
          </a:prstGeom>
        </p:spPr>
      </p:pic>
      <p:sp>
        <p:nvSpPr>
          <p:cNvPr id="24577" name="Rectangle 1"/>
          <p:cNvSpPr>
            <a:spLocks noChangeArrowheads="1"/>
          </p:cNvSpPr>
          <p:nvPr/>
        </p:nvSpPr>
        <p:spPr bwMode="auto">
          <a:xfrm>
            <a:off x="323528" y="-74806"/>
            <a:ext cx="4752528"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a:ln>
                  <a:noFill/>
                </a:ln>
                <a:solidFill>
                  <a:schemeClr val="tx1"/>
                </a:solidFill>
                <a:effectLst/>
                <a:latin typeface="Calibri" pitchFamily="34" charset="0"/>
                <a:ea typeface="Times New Roman" pitchFamily="18" charset="0"/>
                <a:cs typeface="Times New Roman" pitchFamily="18" charset="0"/>
              </a:rPr>
              <a:t/>
            </a:r>
            <a:br>
              <a:rPr kumimoji="0" lang="ru-RU" sz="2000" b="0" i="0" u="none" strike="noStrike" cap="none" normalizeH="0" baseline="0" dirty="0">
                <a:ln>
                  <a:noFill/>
                </a:ln>
                <a:solidFill>
                  <a:schemeClr val="tx1"/>
                </a:solidFill>
                <a:effectLst/>
                <a:latin typeface="Calibri" pitchFamily="34" charset="0"/>
                <a:ea typeface="Times New Roman" pitchFamily="18" charset="0"/>
                <a:cs typeface="Times New Roman" pitchFamily="18" charset="0"/>
              </a:rPr>
            </a:br>
            <a: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Славные наши потомки!</a:t>
            </a:r>
            <a:b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br>
            <a: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Надеемся знаете, помните нас:</a:t>
            </a:r>
            <a:b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br>
            <a: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Голос российской истории - громкий!</a:t>
            </a:r>
            <a:b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br>
            <a: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С нас начинался великий сей глас!</a:t>
            </a:r>
            <a:b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br>
            <a: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Мы по крупицам Русь собирали,</a:t>
            </a:r>
            <a:b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br>
            <a: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Где уговором, где силой пришлось</a:t>
            </a:r>
            <a:b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br>
            <a: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Державу Великую мы создавали,</a:t>
            </a:r>
            <a:b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br>
            <a: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Немало врагов повидать нам пришлось</a:t>
            </a:r>
            <a:endParaRPr kumimoji="0" lang="ru-RU" sz="2000" b="1" i="0" u="none" strike="noStrike" cap="none" normalizeH="0" dirty="0">
              <a:ln>
                <a:noFill/>
              </a:ln>
              <a:solidFill>
                <a:schemeClr val="tx1"/>
              </a:solidFill>
              <a:effectLst/>
              <a:latin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 Славны были наши деды,</a:t>
            </a:r>
            <a:b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br>
            <a: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Помнит их и швед и лях,</a:t>
            </a:r>
            <a:b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br>
            <a: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И царит орёл победы</a:t>
            </a:r>
            <a:b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br>
            <a: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На далёких на морях.</a:t>
            </a:r>
            <a:b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br>
            <a: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Флаг Российский осеняет</a:t>
            </a:r>
            <a:b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br>
            <a: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Наш корабль боевой</a:t>
            </a:r>
            <a:b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br>
            <a: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Он и нам напоминает</a:t>
            </a:r>
            <a:b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br>
            <a:r>
              <a:rPr kumimoji="0" lang="ru-RU" sz="2000" b="1"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Как ходили деды в бой.</a:t>
            </a:r>
            <a:endParaRPr kumimoji="0" lang="ru-RU" sz="2000" b="1" i="0" u="none" strike="noStrike" cap="none" normalizeH="0" dirty="0">
              <a:ln>
                <a:noFill/>
              </a:ln>
              <a:solidFill>
                <a:schemeClr val="tx1"/>
              </a:solidFill>
              <a:effectLst/>
              <a:latin typeface="Times New Roman" pitchFamily="18" charset="0"/>
            </a:endParaRPr>
          </a:p>
        </p:txBody>
      </p:sp>
      <p:sp>
        <p:nvSpPr>
          <p:cNvPr id="5" name="Прямоугольник 4"/>
          <p:cNvSpPr/>
          <p:nvPr/>
        </p:nvSpPr>
        <p:spPr>
          <a:xfrm>
            <a:off x="0" y="6525344"/>
            <a:ext cx="1475656" cy="33265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339752" y="6525344"/>
            <a:ext cx="1475656" cy="33265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advClick="0" advTm="15000">
    <p:diamon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531823705"/>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049" name="Rectangle 1"/>
          <p:cNvSpPr>
            <a:spLocks noChangeArrowheads="1"/>
          </p:cNvSpPr>
          <p:nvPr/>
        </p:nvSpPr>
        <p:spPr bwMode="auto">
          <a:xfrm>
            <a:off x="179512" y="260648"/>
            <a:ext cx="9144000"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4400" b="1" i="0" u="none" strike="noStrike" cap="none" normalizeH="0" baseline="0" dirty="0">
                <a:ln>
                  <a:noFill/>
                </a:ln>
                <a:solidFill>
                  <a:schemeClr val="tx1"/>
                </a:solidFill>
                <a:effectLst/>
                <a:latin typeface="Arial" charset="0"/>
              </a:rPr>
              <a:t>Российской воин бережет…</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a:ln>
                  <a:noFill/>
                </a:ln>
                <a:solidFill>
                  <a:schemeClr val="tx1"/>
                </a:solidFill>
                <a:effectLst/>
                <a:latin typeface="Arial" charset="0"/>
              </a:rPr>
              <a:t> </a:t>
            </a:r>
          </a:p>
        </p:txBody>
      </p:sp>
      <p:sp>
        <p:nvSpPr>
          <p:cNvPr id="7" name="Прямоугольник 6"/>
          <p:cNvSpPr/>
          <p:nvPr/>
        </p:nvSpPr>
        <p:spPr>
          <a:xfrm>
            <a:off x="755576" y="1916832"/>
            <a:ext cx="4299639" cy="523220"/>
          </a:xfrm>
          <a:prstGeom prst="rect">
            <a:avLst/>
          </a:prstGeom>
        </p:spPr>
        <p:txBody>
          <a:bodyPr wrap="none">
            <a:spAutoFit/>
          </a:bodyPr>
          <a:lstStyle/>
          <a:p>
            <a:r>
              <a:rPr lang="ru-RU" sz="2800" b="1" dirty="0">
                <a:solidFill>
                  <a:schemeClr val="accent5">
                    <a:lumMod val="40000"/>
                    <a:lumOff val="60000"/>
                  </a:schemeClr>
                </a:solidFill>
                <a:latin typeface="Times New Roman" pitchFamily="18" charset="0"/>
                <a:cs typeface="Times New Roman" pitchFamily="18" charset="0"/>
              </a:rPr>
              <a:t>Российской воин бережет</a:t>
            </a:r>
            <a:endParaRPr lang="ru-RU" sz="2800" dirty="0"/>
          </a:p>
        </p:txBody>
      </p:sp>
      <p:sp>
        <p:nvSpPr>
          <p:cNvPr id="9" name="Прямоугольник 8"/>
          <p:cNvSpPr/>
          <p:nvPr/>
        </p:nvSpPr>
        <p:spPr>
          <a:xfrm>
            <a:off x="755576" y="2564904"/>
            <a:ext cx="4414350" cy="523220"/>
          </a:xfrm>
          <a:prstGeom prst="rect">
            <a:avLst/>
          </a:prstGeom>
        </p:spPr>
        <p:txBody>
          <a:bodyPr wrap="none">
            <a:spAutoFit/>
          </a:bodyPr>
          <a:lstStyle/>
          <a:p>
            <a:r>
              <a:rPr lang="ru-RU" sz="2800" b="1" dirty="0">
                <a:solidFill>
                  <a:schemeClr val="accent5">
                    <a:lumMod val="40000"/>
                    <a:lumOff val="60000"/>
                  </a:schemeClr>
                </a:solidFill>
                <a:latin typeface="Times New Roman" pitchFamily="18" charset="0"/>
                <a:cs typeface="Times New Roman" pitchFamily="18" charset="0"/>
              </a:rPr>
              <a:t>Он на посту , и наш народ</a:t>
            </a:r>
            <a:endParaRPr lang="ru-RU" sz="2800" dirty="0"/>
          </a:p>
        </p:txBody>
      </p:sp>
      <p:sp>
        <p:nvSpPr>
          <p:cNvPr id="10" name="Прямоугольник 9"/>
          <p:cNvSpPr/>
          <p:nvPr/>
        </p:nvSpPr>
        <p:spPr>
          <a:xfrm>
            <a:off x="755576" y="3140968"/>
            <a:ext cx="4532075" cy="523220"/>
          </a:xfrm>
          <a:prstGeom prst="rect">
            <a:avLst/>
          </a:prstGeom>
        </p:spPr>
        <p:txBody>
          <a:bodyPr wrap="none">
            <a:spAutoFit/>
          </a:bodyPr>
          <a:lstStyle/>
          <a:p>
            <a:r>
              <a:rPr lang="ru-RU" sz="2800" b="1" dirty="0">
                <a:solidFill>
                  <a:schemeClr val="accent5">
                    <a:lumMod val="40000"/>
                    <a:lumOff val="60000"/>
                  </a:schemeClr>
                </a:solidFill>
                <a:latin typeface="Times New Roman" pitchFamily="18" charset="0"/>
                <a:cs typeface="Times New Roman" pitchFamily="18" charset="0"/>
              </a:rPr>
              <a:t>Гордится армией по праву</a:t>
            </a:r>
            <a:r>
              <a:rPr lang="ru-RU" b="1" dirty="0">
                <a:solidFill>
                  <a:schemeClr val="accent5">
                    <a:lumMod val="40000"/>
                    <a:lumOff val="60000"/>
                  </a:schemeClr>
                </a:solidFill>
                <a:latin typeface="Times New Roman" pitchFamily="18" charset="0"/>
                <a:cs typeface="Times New Roman" pitchFamily="18" charset="0"/>
              </a:rPr>
              <a:t>.</a:t>
            </a:r>
            <a:endParaRPr lang="ru-RU" dirty="0"/>
          </a:p>
        </p:txBody>
      </p:sp>
      <p:sp>
        <p:nvSpPr>
          <p:cNvPr id="11" name="Прямоугольник 10"/>
          <p:cNvSpPr/>
          <p:nvPr/>
        </p:nvSpPr>
        <p:spPr>
          <a:xfrm>
            <a:off x="683568" y="3789040"/>
            <a:ext cx="4763163" cy="523220"/>
          </a:xfrm>
          <a:prstGeom prst="rect">
            <a:avLst/>
          </a:prstGeom>
        </p:spPr>
        <p:txBody>
          <a:bodyPr wrap="none">
            <a:spAutoFit/>
          </a:bodyPr>
          <a:lstStyle/>
          <a:p>
            <a:r>
              <a:rPr lang="ru-RU" sz="2800" b="1" dirty="0">
                <a:solidFill>
                  <a:schemeClr val="accent5">
                    <a:lumMod val="40000"/>
                    <a:lumOff val="60000"/>
                  </a:schemeClr>
                </a:solidFill>
                <a:latin typeface="Times New Roman" pitchFamily="18" charset="0"/>
                <a:cs typeface="Times New Roman" pitchFamily="18" charset="0"/>
              </a:rPr>
              <a:t>Спокойно дети пусть растут</a:t>
            </a:r>
            <a:endParaRPr lang="ru-RU" sz="2800" dirty="0"/>
          </a:p>
        </p:txBody>
      </p:sp>
      <p:sp>
        <p:nvSpPr>
          <p:cNvPr id="13" name="Прямоугольник 12"/>
          <p:cNvSpPr/>
          <p:nvPr/>
        </p:nvSpPr>
        <p:spPr>
          <a:xfrm>
            <a:off x="683568" y="4437112"/>
            <a:ext cx="5300682" cy="523220"/>
          </a:xfrm>
          <a:prstGeom prst="rect">
            <a:avLst/>
          </a:prstGeom>
        </p:spPr>
        <p:txBody>
          <a:bodyPr wrap="none">
            <a:spAutoFit/>
          </a:bodyPr>
          <a:lstStyle/>
          <a:p>
            <a:r>
              <a:rPr lang="ru-RU" sz="2800" b="1" dirty="0">
                <a:solidFill>
                  <a:schemeClr val="accent5">
                    <a:lumMod val="40000"/>
                    <a:lumOff val="60000"/>
                  </a:schemeClr>
                </a:solidFill>
                <a:latin typeface="Times New Roman" pitchFamily="18" charset="0"/>
                <a:cs typeface="Times New Roman" pitchFamily="18" charset="0"/>
              </a:rPr>
              <a:t>В любимой солнечной Отчизне</a:t>
            </a:r>
            <a:r>
              <a:rPr lang="ru-RU" b="1" dirty="0">
                <a:solidFill>
                  <a:schemeClr val="accent5">
                    <a:lumMod val="40000"/>
                    <a:lumOff val="60000"/>
                  </a:schemeClr>
                </a:solidFill>
                <a:latin typeface="Times New Roman" pitchFamily="18" charset="0"/>
                <a:cs typeface="Times New Roman" pitchFamily="18" charset="0"/>
              </a:rPr>
              <a:t>.</a:t>
            </a:r>
            <a:endParaRPr lang="ru-RU" dirty="0"/>
          </a:p>
        </p:txBody>
      </p:sp>
      <p:sp>
        <p:nvSpPr>
          <p:cNvPr id="15" name="Прямоугольник 14"/>
          <p:cNvSpPr/>
          <p:nvPr/>
        </p:nvSpPr>
        <p:spPr>
          <a:xfrm>
            <a:off x="755576" y="5157192"/>
            <a:ext cx="5453929" cy="523220"/>
          </a:xfrm>
          <a:prstGeom prst="rect">
            <a:avLst/>
          </a:prstGeom>
        </p:spPr>
        <p:txBody>
          <a:bodyPr wrap="none">
            <a:spAutoFit/>
          </a:bodyPr>
          <a:lstStyle/>
          <a:p>
            <a:r>
              <a:rPr lang="ru-RU" sz="2800" b="1" dirty="0">
                <a:solidFill>
                  <a:schemeClr val="accent5">
                    <a:lumMod val="40000"/>
                    <a:lumOff val="60000"/>
                  </a:schemeClr>
                </a:solidFill>
                <a:latin typeface="Times New Roman" pitchFamily="18" charset="0"/>
                <a:cs typeface="Times New Roman" pitchFamily="18" charset="0"/>
              </a:rPr>
              <a:t>Прекрасный труд во имя жизни</a:t>
            </a:r>
            <a:r>
              <a:rPr lang="ru-RU" b="1" dirty="0">
                <a:solidFill>
                  <a:schemeClr val="accent5">
                    <a:lumMod val="40000"/>
                    <a:lumOff val="60000"/>
                  </a:schemeClr>
                </a:solidFill>
                <a:latin typeface="Times New Roman" pitchFamily="18" charset="0"/>
                <a:cs typeface="Times New Roman" pitchFamily="18" charset="0"/>
              </a:rPr>
              <a:t>!</a:t>
            </a:r>
            <a:endParaRPr lang="ru-RU" dirty="0"/>
          </a:p>
        </p:txBody>
      </p:sp>
    </p:spTree>
  </p:cSld>
  <p:clrMapOvr>
    <a:masterClrMapping/>
  </p:clrMapOvr>
  <p:transition advClick="0" advTm="15000">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3.jpg"/>
          <p:cNvPicPr>
            <a:picLocks noChangeAspect="1"/>
          </p:cNvPicPr>
          <p:nvPr/>
        </p:nvPicPr>
        <p:blipFill>
          <a:blip r:embed="rId2" cstate="print"/>
          <a:stretch>
            <a:fillRect/>
          </a:stretch>
        </p:blipFill>
        <p:spPr>
          <a:xfrm>
            <a:off x="0" y="0"/>
            <a:ext cx="9144000" cy="6858000"/>
          </a:xfrm>
          <a:prstGeom prst="rect">
            <a:avLst/>
          </a:prstGeom>
        </p:spPr>
      </p:pic>
      <p:pic>
        <p:nvPicPr>
          <p:cNvPr id="3" name="Рисунок 2" descr="i.jpg"/>
          <p:cNvPicPr>
            <a:picLocks noChangeAspect="1"/>
          </p:cNvPicPr>
          <p:nvPr/>
        </p:nvPicPr>
        <p:blipFill>
          <a:blip r:embed="rId3" cstate="print"/>
          <a:stretch>
            <a:fillRect/>
          </a:stretch>
        </p:blipFill>
        <p:spPr>
          <a:xfrm>
            <a:off x="0" y="0"/>
            <a:ext cx="9144000" cy="4365104"/>
          </a:xfrm>
          <a:prstGeom prst="rect">
            <a:avLst/>
          </a:prstGeom>
        </p:spPr>
      </p:pic>
      <p:sp>
        <p:nvSpPr>
          <p:cNvPr id="6" name="Прямоугольник 5"/>
          <p:cNvSpPr/>
          <p:nvPr/>
        </p:nvSpPr>
        <p:spPr>
          <a:xfrm>
            <a:off x="0" y="6525344"/>
            <a:ext cx="1475656" cy="33265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2123728" y="6525344"/>
            <a:ext cx="1475656" cy="33265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advClick="0" advTm="15000">
    <p:diamon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3.jpg"/>
          <p:cNvPicPr>
            <a:picLocks noChangeAspect="1"/>
          </p:cNvPicPr>
          <p:nvPr/>
        </p:nvPicPr>
        <p:blipFill>
          <a:blip r:embed="rId2" cstate="print"/>
          <a:stretch>
            <a:fillRect/>
          </a:stretch>
        </p:blipFill>
        <p:spPr>
          <a:xfrm>
            <a:off x="0" y="0"/>
            <a:ext cx="9144000" cy="6858000"/>
          </a:xfrm>
          <a:prstGeom prst="rect">
            <a:avLst/>
          </a:prstGeom>
        </p:spPr>
      </p:pic>
      <p:sp>
        <p:nvSpPr>
          <p:cNvPr id="3" name="Прямоугольник 2"/>
          <p:cNvSpPr/>
          <p:nvPr/>
        </p:nvSpPr>
        <p:spPr>
          <a:xfrm>
            <a:off x="285720" y="357166"/>
            <a:ext cx="2952328" cy="3477875"/>
          </a:xfrm>
          <a:prstGeom prst="rect">
            <a:avLst/>
          </a:prstGeom>
        </p:spPr>
        <p:txBody>
          <a:bodyPr wrap="square">
            <a:spAutoFit/>
          </a:bodyPr>
          <a:lstStyle/>
          <a:p>
            <a:r>
              <a:rPr lang="ru-RU" sz="2000" b="1" dirty="0">
                <a:solidFill>
                  <a:srgbClr val="FF0000"/>
                </a:solidFill>
                <a:latin typeface="Times New Roman" pitchFamily="18" charset="0"/>
                <a:cs typeface="Times New Roman" pitchFamily="18" charset="0"/>
              </a:rPr>
              <a:t>Под ратным стягом                                   </a:t>
            </a:r>
            <a:br>
              <a:rPr lang="ru-RU" sz="2000" b="1" dirty="0">
                <a:solidFill>
                  <a:srgbClr val="FF0000"/>
                </a:solidFill>
                <a:latin typeface="Times New Roman" pitchFamily="18" charset="0"/>
                <a:cs typeface="Times New Roman" pitchFamily="18" charset="0"/>
              </a:rPr>
            </a:br>
            <a:r>
              <a:rPr lang="ru-RU" sz="2000" b="1" dirty="0">
                <a:solidFill>
                  <a:srgbClr val="FF0000"/>
                </a:solidFill>
                <a:latin typeface="Times New Roman" pitchFamily="18" charset="0"/>
                <a:cs typeface="Times New Roman" pitchFamily="18" charset="0"/>
              </a:rPr>
              <a:t>Ходили </a:t>
            </a:r>
            <a:r>
              <a:rPr lang="en-US" sz="2000" b="1" dirty="0">
                <a:solidFill>
                  <a:srgbClr val="FF0000"/>
                </a:solidFill>
                <a:latin typeface="Times New Roman" pitchFamily="18" charset="0"/>
                <a:cs typeface="Times New Roman" pitchFamily="18" charset="0"/>
              </a:rPr>
              <a:t> </a:t>
            </a:r>
            <a:r>
              <a:rPr lang="ru-RU" sz="2000" b="1" dirty="0" err="1">
                <a:solidFill>
                  <a:srgbClr val="FF0000"/>
                </a:solidFill>
                <a:latin typeface="Times New Roman" pitchFamily="18" charset="0"/>
                <a:cs typeface="Times New Roman" pitchFamily="18" charset="0"/>
              </a:rPr>
              <a:t>Русичи</a:t>
            </a:r>
            <a:r>
              <a:rPr lang="ru-RU" sz="2000" b="1" dirty="0">
                <a:solidFill>
                  <a:srgbClr val="FF0000"/>
                </a:solidFill>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rPr>
              <a:t> </a:t>
            </a:r>
            <a:r>
              <a:rPr lang="ru-RU" sz="2000" b="1" dirty="0">
                <a:solidFill>
                  <a:srgbClr val="FF0000"/>
                </a:solidFill>
                <a:latin typeface="Times New Roman" pitchFamily="18" charset="0"/>
                <a:cs typeface="Times New Roman" pitchFamily="18" charset="0"/>
              </a:rPr>
              <a:t>на бой                                  </a:t>
            </a:r>
            <a:br>
              <a:rPr lang="ru-RU" sz="2000" b="1" dirty="0">
                <a:solidFill>
                  <a:srgbClr val="FF0000"/>
                </a:solidFill>
                <a:latin typeface="Times New Roman" pitchFamily="18" charset="0"/>
                <a:cs typeface="Times New Roman" pitchFamily="18" charset="0"/>
              </a:rPr>
            </a:br>
            <a:r>
              <a:rPr lang="ru-RU" sz="2000" b="1" dirty="0">
                <a:solidFill>
                  <a:srgbClr val="FF0000"/>
                </a:solidFill>
                <a:latin typeface="Times New Roman" pitchFamily="18" charset="0"/>
                <a:cs typeface="Times New Roman" pitchFamily="18" charset="0"/>
              </a:rPr>
              <a:t>Могучим шагом.</a:t>
            </a:r>
            <a:br>
              <a:rPr lang="ru-RU" sz="2000" b="1" dirty="0">
                <a:solidFill>
                  <a:srgbClr val="FF0000"/>
                </a:solidFill>
                <a:latin typeface="Times New Roman" pitchFamily="18" charset="0"/>
                <a:cs typeface="Times New Roman" pitchFamily="18" charset="0"/>
              </a:rPr>
            </a:br>
            <a:r>
              <a:rPr lang="ru-RU" sz="2000" b="1" dirty="0">
                <a:solidFill>
                  <a:srgbClr val="FF0000"/>
                </a:solidFill>
                <a:latin typeface="Times New Roman" pitchFamily="18" charset="0"/>
                <a:cs typeface="Times New Roman" pitchFamily="18" charset="0"/>
              </a:rPr>
              <a:t>И рисковали головой</a:t>
            </a:r>
            <a:br>
              <a:rPr lang="ru-RU" sz="2000" b="1" dirty="0">
                <a:solidFill>
                  <a:srgbClr val="FF0000"/>
                </a:solidFill>
                <a:latin typeface="Times New Roman" pitchFamily="18" charset="0"/>
                <a:cs typeface="Times New Roman" pitchFamily="18" charset="0"/>
              </a:rPr>
            </a:br>
            <a:r>
              <a:rPr lang="ru-RU" sz="2000" b="1" dirty="0">
                <a:solidFill>
                  <a:srgbClr val="FF0000"/>
                </a:solidFill>
                <a:latin typeface="Times New Roman" pitchFamily="18" charset="0"/>
                <a:cs typeface="Times New Roman" pitchFamily="18" charset="0"/>
              </a:rPr>
              <a:t>Под ратным стягом.</a:t>
            </a:r>
            <a:br>
              <a:rPr lang="ru-RU" sz="2000" b="1" dirty="0">
                <a:solidFill>
                  <a:srgbClr val="FF0000"/>
                </a:solidFill>
                <a:latin typeface="Times New Roman" pitchFamily="18" charset="0"/>
                <a:cs typeface="Times New Roman" pitchFamily="18" charset="0"/>
              </a:rPr>
            </a:br>
            <a:r>
              <a:rPr lang="ru-RU" sz="2000" b="1" dirty="0">
                <a:solidFill>
                  <a:srgbClr val="FF0000"/>
                </a:solidFill>
                <a:latin typeface="Times New Roman" pitchFamily="18" charset="0"/>
                <a:cs typeface="Times New Roman" pitchFamily="18" charset="0"/>
              </a:rPr>
              <a:t>и пили чашу всё до дна, </a:t>
            </a:r>
            <a:br>
              <a:rPr lang="ru-RU" sz="2000" b="1" dirty="0">
                <a:solidFill>
                  <a:srgbClr val="FF0000"/>
                </a:solidFill>
                <a:latin typeface="Times New Roman" pitchFamily="18" charset="0"/>
                <a:cs typeface="Times New Roman" pitchFamily="18" charset="0"/>
              </a:rPr>
            </a:br>
            <a:r>
              <a:rPr lang="ru-RU" sz="2000" b="1" dirty="0">
                <a:solidFill>
                  <a:srgbClr val="FF0000"/>
                </a:solidFill>
                <a:latin typeface="Times New Roman" pitchFamily="18" charset="0"/>
                <a:cs typeface="Times New Roman" pitchFamily="18" charset="0"/>
              </a:rPr>
              <a:t>Не хмуря брови.</a:t>
            </a:r>
            <a:br>
              <a:rPr lang="ru-RU" sz="2000" b="1" dirty="0">
                <a:solidFill>
                  <a:srgbClr val="FF0000"/>
                </a:solidFill>
                <a:latin typeface="Times New Roman" pitchFamily="18" charset="0"/>
                <a:cs typeface="Times New Roman" pitchFamily="18" charset="0"/>
              </a:rPr>
            </a:br>
            <a:r>
              <a:rPr lang="ru-RU" sz="2000" b="1" dirty="0">
                <a:solidFill>
                  <a:srgbClr val="FF0000"/>
                </a:solidFill>
                <a:latin typeface="Times New Roman" pitchFamily="18" charset="0"/>
                <a:cs typeface="Times New Roman" pitchFamily="18" charset="0"/>
              </a:rPr>
              <a:t>А есть победа хоть одна  </a:t>
            </a:r>
            <a:br>
              <a:rPr lang="ru-RU" sz="2000" b="1" dirty="0">
                <a:solidFill>
                  <a:srgbClr val="FF0000"/>
                </a:solidFill>
                <a:latin typeface="Times New Roman" pitchFamily="18" charset="0"/>
                <a:cs typeface="Times New Roman" pitchFamily="18" charset="0"/>
              </a:rPr>
            </a:br>
            <a:r>
              <a:rPr lang="ru-RU" sz="2000" b="1" dirty="0">
                <a:solidFill>
                  <a:srgbClr val="FF0000"/>
                </a:solidFill>
                <a:latin typeface="Times New Roman" pitchFamily="18" charset="0"/>
                <a:cs typeface="Times New Roman" pitchFamily="18" charset="0"/>
              </a:rPr>
              <a:t>Без слёз, без крови?</a:t>
            </a:r>
            <a:br>
              <a:rPr lang="ru-RU" sz="2000" b="1" dirty="0">
                <a:solidFill>
                  <a:srgbClr val="FF0000"/>
                </a:solidFill>
                <a:latin typeface="Times New Roman" pitchFamily="18" charset="0"/>
                <a:cs typeface="Times New Roman" pitchFamily="18" charset="0"/>
              </a:rPr>
            </a:br>
            <a:r>
              <a:rPr lang="ru-RU" sz="2000" b="1" dirty="0">
                <a:solidFill>
                  <a:srgbClr val="FF0000"/>
                </a:solidFill>
                <a:latin typeface="Times New Roman" pitchFamily="18" charset="0"/>
                <a:cs typeface="Times New Roman" pitchFamily="18" charset="0"/>
              </a:rPr>
              <a:t>И в те, и в эти времена</a:t>
            </a:r>
            <a:br>
              <a:rPr lang="ru-RU" sz="2000" b="1" dirty="0">
                <a:solidFill>
                  <a:srgbClr val="FF0000"/>
                </a:solidFill>
                <a:latin typeface="Times New Roman" pitchFamily="18" charset="0"/>
                <a:cs typeface="Times New Roman" pitchFamily="18" charset="0"/>
              </a:rPr>
            </a:br>
            <a:r>
              <a:rPr lang="ru-RU" sz="2000" b="1" dirty="0">
                <a:solidFill>
                  <a:srgbClr val="FF0000"/>
                </a:solidFill>
                <a:latin typeface="Times New Roman" pitchFamily="18" charset="0"/>
                <a:cs typeface="Times New Roman" pitchFamily="18" charset="0"/>
              </a:rPr>
              <a:t>Заветы святы;</a:t>
            </a:r>
            <a:endParaRPr lang="ru-RU" sz="2000" dirty="0">
              <a:latin typeface="Times New Roman" pitchFamily="18" charset="0"/>
              <a:cs typeface="Times New Roman" pitchFamily="18" charset="0"/>
            </a:endParaRPr>
          </a:p>
        </p:txBody>
      </p:sp>
      <p:sp>
        <p:nvSpPr>
          <p:cNvPr id="4" name="Прямоугольник 3"/>
          <p:cNvSpPr/>
          <p:nvPr/>
        </p:nvSpPr>
        <p:spPr>
          <a:xfrm>
            <a:off x="3428992" y="1000108"/>
            <a:ext cx="2952328" cy="4401205"/>
          </a:xfrm>
          <a:prstGeom prst="rect">
            <a:avLst/>
          </a:prstGeom>
        </p:spPr>
        <p:txBody>
          <a:bodyPr wrap="square">
            <a:spAutoFit/>
          </a:bodyPr>
          <a:lstStyle/>
          <a:p>
            <a:r>
              <a:rPr lang="ru-RU" sz="2000" b="1" dirty="0">
                <a:solidFill>
                  <a:srgbClr val="FF0000"/>
                </a:solidFill>
                <a:latin typeface="Times New Roman" pitchFamily="18" charset="0"/>
                <a:cs typeface="Times New Roman" pitchFamily="18" charset="0"/>
              </a:rPr>
              <a:t>Когда в опасности страна</a:t>
            </a:r>
            <a:br>
              <a:rPr lang="ru-RU" sz="2000" b="1" dirty="0">
                <a:solidFill>
                  <a:srgbClr val="FF0000"/>
                </a:solidFill>
                <a:latin typeface="Times New Roman" pitchFamily="18" charset="0"/>
                <a:cs typeface="Times New Roman" pitchFamily="18" charset="0"/>
              </a:rPr>
            </a:br>
            <a:r>
              <a:rPr lang="ru-RU" sz="2000" b="1" dirty="0">
                <a:solidFill>
                  <a:srgbClr val="FF0000"/>
                </a:solidFill>
                <a:latin typeface="Times New Roman" pitchFamily="18" charset="0"/>
                <a:cs typeface="Times New Roman" pitchFamily="18" charset="0"/>
              </a:rPr>
              <a:t>Нужны солдаты.</a:t>
            </a:r>
            <a:br>
              <a:rPr lang="ru-RU" sz="2000" b="1" dirty="0">
                <a:solidFill>
                  <a:srgbClr val="FF0000"/>
                </a:solidFill>
                <a:latin typeface="Times New Roman" pitchFamily="18" charset="0"/>
                <a:cs typeface="Times New Roman" pitchFamily="18" charset="0"/>
              </a:rPr>
            </a:br>
            <a:r>
              <a:rPr lang="ru-RU" sz="2000" b="1" dirty="0">
                <a:solidFill>
                  <a:srgbClr val="FF0000"/>
                </a:solidFill>
                <a:latin typeface="Times New Roman" pitchFamily="18" charset="0"/>
                <a:cs typeface="Times New Roman" pitchFamily="18" charset="0"/>
              </a:rPr>
              <a:t>И ратники срывались с мест</a:t>
            </a:r>
            <a:br>
              <a:rPr lang="ru-RU" sz="2000" b="1" dirty="0">
                <a:solidFill>
                  <a:srgbClr val="FF0000"/>
                </a:solidFill>
                <a:latin typeface="Times New Roman" pitchFamily="18" charset="0"/>
                <a:cs typeface="Times New Roman" pitchFamily="18" charset="0"/>
              </a:rPr>
            </a:br>
            <a:r>
              <a:rPr lang="ru-RU" sz="2000" b="1" dirty="0">
                <a:solidFill>
                  <a:srgbClr val="FF0000"/>
                </a:solidFill>
                <a:latin typeface="Times New Roman" pitchFamily="18" charset="0"/>
                <a:cs typeface="Times New Roman" pitchFamily="18" charset="0"/>
              </a:rPr>
              <a:t>На бой кровавый.</a:t>
            </a:r>
            <a:br>
              <a:rPr lang="ru-RU" sz="2000" b="1" dirty="0">
                <a:solidFill>
                  <a:srgbClr val="FF0000"/>
                </a:solidFill>
                <a:latin typeface="Times New Roman" pitchFamily="18" charset="0"/>
                <a:cs typeface="Times New Roman" pitchFamily="18" charset="0"/>
              </a:rPr>
            </a:br>
            <a:r>
              <a:rPr lang="ru-RU" sz="2000" b="1" dirty="0">
                <a:solidFill>
                  <a:srgbClr val="FF0000"/>
                </a:solidFill>
                <a:latin typeface="Times New Roman" pitchFamily="18" charset="0"/>
                <a:cs typeface="Times New Roman" pitchFamily="18" charset="0"/>
              </a:rPr>
              <a:t>Равны Георгиевский крест</a:t>
            </a:r>
            <a:br>
              <a:rPr lang="ru-RU" sz="2000" b="1" dirty="0">
                <a:solidFill>
                  <a:srgbClr val="FF0000"/>
                </a:solidFill>
                <a:latin typeface="Times New Roman" pitchFamily="18" charset="0"/>
                <a:cs typeface="Times New Roman" pitchFamily="18" charset="0"/>
              </a:rPr>
            </a:br>
            <a:r>
              <a:rPr lang="ru-RU" sz="2000" b="1" dirty="0">
                <a:solidFill>
                  <a:srgbClr val="FF0000"/>
                </a:solidFill>
                <a:latin typeface="Times New Roman" pitchFamily="18" charset="0"/>
                <a:cs typeface="Times New Roman" pitchFamily="18" charset="0"/>
              </a:rPr>
              <a:t>И орден Славы  !</a:t>
            </a:r>
            <a:br>
              <a:rPr lang="ru-RU" sz="2000" b="1" dirty="0">
                <a:solidFill>
                  <a:srgbClr val="FF0000"/>
                </a:solidFill>
                <a:latin typeface="Times New Roman" pitchFamily="18" charset="0"/>
                <a:cs typeface="Times New Roman" pitchFamily="18" charset="0"/>
              </a:rPr>
            </a:br>
            <a:r>
              <a:rPr lang="ru-RU" sz="2000" b="1" dirty="0">
                <a:solidFill>
                  <a:srgbClr val="FF0000"/>
                </a:solidFill>
                <a:latin typeface="Times New Roman" pitchFamily="18" charset="0"/>
                <a:cs typeface="Times New Roman" pitchFamily="18" charset="0"/>
              </a:rPr>
              <a:t>Высокой доблести поле,</a:t>
            </a:r>
            <a:br>
              <a:rPr lang="ru-RU" sz="2000" b="1" dirty="0">
                <a:solidFill>
                  <a:srgbClr val="FF0000"/>
                </a:solidFill>
                <a:latin typeface="Times New Roman" pitchFamily="18" charset="0"/>
                <a:cs typeface="Times New Roman" pitchFamily="18" charset="0"/>
              </a:rPr>
            </a:br>
            <a:r>
              <a:rPr lang="ru-RU" sz="2000" b="1" dirty="0">
                <a:solidFill>
                  <a:srgbClr val="FF0000"/>
                </a:solidFill>
                <a:latin typeface="Times New Roman" pitchFamily="18" charset="0"/>
                <a:cs typeface="Times New Roman" pitchFamily="18" charset="0"/>
              </a:rPr>
              <a:t>Как луч рассвета,</a:t>
            </a:r>
            <a:br>
              <a:rPr lang="ru-RU" sz="2000" b="1" dirty="0">
                <a:solidFill>
                  <a:srgbClr val="FF0000"/>
                </a:solidFill>
                <a:latin typeface="Times New Roman" pitchFamily="18" charset="0"/>
                <a:cs typeface="Times New Roman" pitchFamily="18" charset="0"/>
              </a:rPr>
            </a:br>
            <a:r>
              <a:rPr lang="ru-RU" sz="2000" b="1" dirty="0">
                <a:solidFill>
                  <a:srgbClr val="FF0000"/>
                </a:solidFill>
                <a:latin typeface="Times New Roman" pitchFamily="18" charset="0"/>
                <a:cs typeface="Times New Roman" pitchFamily="18" charset="0"/>
              </a:rPr>
              <a:t>В наш век к Матросову ведёт</a:t>
            </a:r>
            <a:br>
              <a:rPr lang="ru-RU" sz="2000" b="1" dirty="0">
                <a:solidFill>
                  <a:srgbClr val="FF0000"/>
                </a:solidFill>
                <a:latin typeface="Times New Roman" pitchFamily="18" charset="0"/>
                <a:cs typeface="Times New Roman" pitchFamily="18" charset="0"/>
              </a:rPr>
            </a:br>
            <a:r>
              <a:rPr lang="ru-RU" sz="2000" b="1" dirty="0">
                <a:solidFill>
                  <a:srgbClr val="FF0000"/>
                </a:solidFill>
                <a:latin typeface="Times New Roman" pitchFamily="18" charset="0"/>
                <a:cs typeface="Times New Roman" pitchFamily="18" charset="0"/>
              </a:rPr>
              <a:t>От </a:t>
            </a:r>
            <a:r>
              <a:rPr lang="ru-RU" sz="2000" b="1" dirty="0" err="1">
                <a:solidFill>
                  <a:srgbClr val="FF0000"/>
                </a:solidFill>
                <a:latin typeface="Times New Roman" pitchFamily="18" charset="0"/>
                <a:cs typeface="Times New Roman" pitchFamily="18" charset="0"/>
              </a:rPr>
              <a:t>пересвета</a:t>
            </a:r>
            <a:r>
              <a:rPr lang="ru-RU" sz="2000" b="1" dirty="0">
                <a:solidFill>
                  <a:srgbClr val="FF0000"/>
                </a:solidFill>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pic>
        <p:nvPicPr>
          <p:cNvPr id="5" name="Picture 11" descr="4564_npadvhover"/>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508104" y="1556792"/>
            <a:ext cx="3960440" cy="3672408"/>
          </a:xfrm>
          <a:prstGeom prst="rect">
            <a:avLst/>
          </a:prstGeom>
          <a:noFill/>
          <a:ln w="9525">
            <a:noFill/>
            <a:miter lim="800000"/>
            <a:headEnd/>
            <a:tailEnd/>
          </a:ln>
        </p:spPr>
      </p:pic>
      <p:sp>
        <p:nvSpPr>
          <p:cNvPr id="6" name="Прямоугольник 5"/>
          <p:cNvSpPr/>
          <p:nvPr/>
        </p:nvSpPr>
        <p:spPr>
          <a:xfrm>
            <a:off x="0" y="6525344"/>
            <a:ext cx="1475656" cy="33265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2267744" y="6525344"/>
            <a:ext cx="1475656" cy="33265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advClick="0" advTm="15000">
    <p:diamon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ff498289161786ad3319a30f0f99125.gif"/>
          <p:cNvPicPr>
            <a:picLocks noChangeAspect="1"/>
          </p:cNvPicPr>
          <p:nvPr/>
        </p:nvPicPr>
        <p:blipFill>
          <a:blip r:embed="rId2" cstate="print"/>
          <a:stretch>
            <a:fillRect/>
          </a:stretch>
        </p:blipFill>
        <p:spPr>
          <a:xfrm>
            <a:off x="0" y="0"/>
            <a:ext cx="9144000" cy="6858000"/>
          </a:xfrm>
          <a:prstGeom prst="rect">
            <a:avLst/>
          </a:prstGeom>
        </p:spPr>
      </p:pic>
      <p:sp>
        <p:nvSpPr>
          <p:cNvPr id="3" name="Прямоугольник 2"/>
          <p:cNvSpPr/>
          <p:nvPr/>
        </p:nvSpPr>
        <p:spPr>
          <a:xfrm>
            <a:off x="395536" y="908720"/>
            <a:ext cx="8568952" cy="4832092"/>
          </a:xfrm>
          <a:prstGeom prst="rect">
            <a:avLst/>
          </a:prstGeom>
        </p:spPr>
        <p:txBody>
          <a:bodyPr wrap="square">
            <a:spAutoFit/>
          </a:bodyPr>
          <a:lstStyle/>
          <a:p>
            <a:pPr algn="ctr"/>
            <a:r>
              <a:rPr lang="ru-RU" sz="4400" b="1" dirty="0">
                <a:solidFill>
                  <a:srgbClr val="00B0F0"/>
                </a:solidFill>
                <a:latin typeface="Times New Roman" pitchFamily="18" charset="0"/>
                <a:cs typeface="Times New Roman" pitchFamily="18" charset="0"/>
              </a:rPr>
              <a:t>23 февраля</a:t>
            </a:r>
            <a:br>
              <a:rPr lang="ru-RU" sz="4400" b="1" dirty="0">
                <a:solidFill>
                  <a:srgbClr val="00B0F0"/>
                </a:solidFill>
                <a:latin typeface="Times New Roman" pitchFamily="18" charset="0"/>
                <a:cs typeface="Times New Roman" pitchFamily="18" charset="0"/>
              </a:rPr>
            </a:br>
            <a:r>
              <a:rPr lang="ru-RU" sz="4400" b="1" dirty="0">
                <a:solidFill>
                  <a:srgbClr val="00B0F0"/>
                </a:solidFill>
                <a:latin typeface="Times New Roman" pitchFamily="18" charset="0"/>
                <a:cs typeface="Times New Roman" pitchFamily="18" charset="0"/>
              </a:rPr>
              <a:t>День защитников Отечества.</a:t>
            </a:r>
            <a:r>
              <a:rPr lang="ru-RU" sz="4400" b="1" dirty="0">
                <a:latin typeface="Times New Roman" pitchFamily="18" charset="0"/>
                <a:cs typeface="Times New Roman" pitchFamily="18" charset="0"/>
              </a:rPr>
              <a:t/>
            </a:r>
            <a:br>
              <a:rPr lang="ru-RU" sz="4400" b="1" dirty="0">
                <a:latin typeface="Times New Roman" pitchFamily="18" charset="0"/>
                <a:cs typeface="Times New Roman" pitchFamily="18" charset="0"/>
              </a:rPr>
            </a:br>
            <a:r>
              <a:rPr lang="ru-RU" sz="4400" b="1" dirty="0">
                <a:solidFill>
                  <a:schemeClr val="accent6"/>
                </a:solidFill>
                <a:latin typeface="Times New Roman" pitchFamily="18" charset="0"/>
                <a:cs typeface="Times New Roman" pitchFamily="18" charset="0"/>
              </a:rPr>
              <a:t>День уважения и благодарности тем, кто мужественно защищал  родную землю от захватчиков. </a:t>
            </a:r>
            <a:r>
              <a:rPr lang="ru-RU" sz="4400" b="1" dirty="0">
                <a:solidFill>
                  <a:srgbClr val="00B0F0"/>
                </a:solidFill>
                <a:latin typeface="Times New Roman" pitchFamily="18" charset="0"/>
                <a:cs typeface="Times New Roman" pitchFamily="18" charset="0"/>
              </a:rPr>
              <a:t>Кто мирно несёт нелёгкую и ответственную службу.</a:t>
            </a:r>
          </a:p>
        </p:txBody>
      </p:sp>
    </p:spTree>
  </p:cSld>
  <p:clrMapOvr>
    <a:masterClrMapping/>
  </p:clrMapOvr>
  <p:transition advClick="0" advTm="15000">
    <p:diamon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3.jpg"/>
          <p:cNvPicPr>
            <a:picLocks noChangeAspect="1"/>
          </p:cNvPicPr>
          <p:nvPr/>
        </p:nvPicPr>
        <p:blipFill>
          <a:blip r:embed="rId2" cstate="print"/>
          <a:stretch>
            <a:fillRect/>
          </a:stretch>
        </p:blipFill>
        <p:spPr>
          <a:xfrm>
            <a:off x="0" y="0"/>
            <a:ext cx="9144000" cy="6858000"/>
          </a:xfrm>
          <a:prstGeom prst="rect">
            <a:avLst/>
          </a:prstGeom>
        </p:spPr>
      </p:pic>
      <p:sp>
        <p:nvSpPr>
          <p:cNvPr id="3" name="Прямоугольник 2"/>
          <p:cNvSpPr/>
          <p:nvPr/>
        </p:nvSpPr>
        <p:spPr>
          <a:xfrm>
            <a:off x="214282" y="142852"/>
            <a:ext cx="8784976" cy="4893647"/>
          </a:xfrm>
          <a:prstGeom prst="rect">
            <a:avLst/>
          </a:prstGeom>
        </p:spPr>
        <p:txBody>
          <a:bodyPr wrap="square">
            <a:spAutoFit/>
          </a:bodyPr>
          <a:lstStyle/>
          <a:p>
            <a:r>
              <a:rPr lang="en-US" sz="3600" b="1" dirty="0">
                <a:solidFill>
                  <a:srgbClr val="00B0F0"/>
                </a:solidFill>
                <a:latin typeface="Times New Roman" pitchFamily="18" charset="0"/>
                <a:cs typeface="Times New Roman" pitchFamily="18" charset="0"/>
              </a:rPr>
              <a:t>              </a:t>
            </a:r>
            <a:r>
              <a:rPr lang="ru-RU" sz="3200" b="1" dirty="0">
                <a:solidFill>
                  <a:srgbClr val="00B0F0"/>
                </a:solidFill>
                <a:latin typeface="Times New Roman" pitchFamily="18" charset="0"/>
                <a:cs typeface="Times New Roman" pitchFamily="18" charset="0"/>
              </a:rPr>
              <a:t>История рождения праздника</a:t>
            </a:r>
          </a:p>
          <a:p>
            <a:r>
              <a:rPr lang="ru-RU" sz="3600" b="1" dirty="0">
                <a:solidFill>
                  <a:srgbClr val="00B0F0"/>
                </a:solidFill>
                <a:latin typeface="Times New Roman" pitchFamily="18" charset="0"/>
                <a:cs typeface="Times New Roman" pitchFamily="18" charset="0"/>
              </a:rPr>
              <a:t> </a:t>
            </a:r>
            <a:r>
              <a:rPr lang="ru-RU" sz="2000" dirty="0">
                <a:latin typeface="Times New Roman" pitchFamily="18" charset="0"/>
                <a:cs typeface="Times New Roman" pitchFamily="18" charset="0"/>
              </a:rPr>
              <a:t>уходит в далёкое прошлое…</a:t>
            </a:r>
            <a:r>
              <a:rPr lang="en-US" sz="2000" dirty="0">
                <a:latin typeface="Times New Roman" pitchFamily="18" charset="0"/>
                <a:cs typeface="Times New Roman" pitchFamily="18" charset="0"/>
              </a:rPr>
              <a:t> </a:t>
            </a:r>
            <a:r>
              <a:rPr lang="ru-RU" sz="2000" dirty="0">
                <a:latin typeface="Times New Roman" pitchFamily="18" charset="0"/>
                <a:cs typeface="Times New Roman" pitchFamily="18" charset="0"/>
              </a:rPr>
              <a:t>Праздник появился чуть менее 100 лет назад, когда создали армию, которая стала  защищать интересы простого трудового народа и эту армию назвали  </a:t>
            </a:r>
            <a:r>
              <a:rPr lang="ru-RU" sz="2000" b="1" dirty="0" err="1">
                <a:solidFill>
                  <a:srgbClr val="FF0000"/>
                </a:solidFill>
                <a:latin typeface="Times New Roman" pitchFamily="18" charset="0"/>
                <a:cs typeface="Times New Roman" pitchFamily="18" charset="0"/>
              </a:rPr>
              <a:t>Рабоче</a:t>
            </a:r>
            <a:r>
              <a:rPr lang="ru-RU" sz="2000" b="1" dirty="0">
                <a:solidFill>
                  <a:srgbClr val="FF0000"/>
                </a:solidFill>
                <a:latin typeface="Times New Roman" pitchFamily="18" charset="0"/>
                <a:cs typeface="Times New Roman" pitchFamily="18" charset="0"/>
              </a:rPr>
              <a:t>–крестьянской  Красной Армией</a:t>
            </a:r>
            <a:r>
              <a:rPr lang="ru-RU" sz="2000" dirty="0">
                <a:solidFill>
                  <a:srgbClr val="FF0000"/>
                </a:solidFill>
                <a:latin typeface="Times New Roman" pitchFamily="18" charset="0"/>
                <a:cs typeface="Times New Roman" pitchFamily="18" charset="0"/>
              </a:rPr>
              <a:t>.</a:t>
            </a: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Потом  в 1946 году его переименовали в день Советской Армии  и  </a:t>
            </a:r>
            <a:r>
              <a:rPr lang="ru-RU" sz="2000" b="1" dirty="0" err="1">
                <a:solidFill>
                  <a:srgbClr val="FF0000"/>
                </a:solidFill>
                <a:latin typeface="Times New Roman" pitchFamily="18" charset="0"/>
                <a:cs typeface="Times New Roman" pitchFamily="18" charset="0"/>
              </a:rPr>
              <a:t>Военно</a:t>
            </a:r>
            <a:r>
              <a:rPr lang="ru-RU" sz="2000" b="1" dirty="0">
                <a:solidFill>
                  <a:srgbClr val="FF0000"/>
                </a:solidFill>
                <a:latin typeface="Times New Roman" pitchFamily="18" charset="0"/>
                <a:cs typeface="Times New Roman" pitchFamily="18" charset="0"/>
              </a:rPr>
              <a:t>–морского флота. </a:t>
            </a:r>
            <a:r>
              <a:rPr lang="ru-RU" sz="2000" dirty="0">
                <a:latin typeface="Times New Roman" pitchFamily="18" charset="0"/>
                <a:cs typeface="Times New Roman" pitchFamily="18" charset="0"/>
              </a:rPr>
              <a:t>В этот день в Москве, столицах союзных республики городах –героях проходили парады войск, демонстрирующие мощь нашей Армии.</a:t>
            </a:r>
            <a:r>
              <a:rPr lang="en-US" sz="2000" dirty="0">
                <a:latin typeface="Times New Roman" pitchFamily="18" charset="0"/>
                <a:cs typeface="Times New Roman" pitchFamily="18" charset="0"/>
              </a:rPr>
              <a:t> </a:t>
            </a:r>
            <a:r>
              <a:rPr lang="ru-RU" sz="2000" dirty="0">
                <a:latin typeface="Times New Roman" pitchFamily="18" charset="0"/>
                <a:cs typeface="Times New Roman" pitchFamily="18" charset="0"/>
              </a:rPr>
              <a:t>Этот праздник всегда с воодушевлением отмечался в нашей стране. Но с течением времени произошли перемены в нашей стране, которая теперь называется Российская федерация, и флаг у государства не красный, а </a:t>
            </a:r>
            <a:r>
              <a:rPr lang="ru-RU" sz="2000" b="1" dirty="0" err="1">
                <a:solidFill>
                  <a:srgbClr val="FF0000"/>
                </a:solidFill>
                <a:latin typeface="Times New Roman" pitchFamily="18" charset="0"/>
                <a:cs typeface="Times New Roman" pitchFamily="18" charset="0"/>
              </a:rPr>
              <a:t>триколор</a:t>
            </a:r>
            <a:r>
              <a:rPr lang="ru-RU" sz="2000" dirty="0">
                <a:latin typeface="Times New Roman" pitchFamily="18" charset="0"/>
                <a:cs typeface="Times New Roman" pitchFamily="18" charset="0"/>
              </a:rPr>
              <a:t>. Но Армия по –</a:t>
            </a:r>
            <a:r>
              <a:rPr lang="en-US" sz="2000" dirty="0">
                <a:latin typeface="Times New Roman" pitchFamily="18" charset="0"/>
                <a:cs typeface="Times New Roman" pitchFamily="18" charset="0"/>
              </a:rPr>
              <a:t> </a:t>
            </a:r>
            <a:r>
              <a:rPr lang="ru-RU" sz="2000" dirty="0">
                <a:latin typeface="Times New Roman" pitchFamily="18" charset="0"/>
                <a:cs typeface="Times New Roman" pitchFamily="18" charset="0"/>
              </a:rPr>
              <a:t>прежнем существует и остаётся всё также  народной. Праздник отмечается, но называется он теперь</a:t>
            </a:r>
            <a:r>
              <a:rPr lang="en-US" sz="2000" dirty="0">
                <a:latin typeface="Times New Roman" pitchFamily="18" charset="0"/>
                <a:cs typeface="Times New Roman" pitchFamily="18" charset="0"/>
              </a:rPr>
              <a:t> </a:t>
            </a:r>
            <a:r>
              <a:rPr lang="ru-RU" sz="2000" b="1" dirty="0">
                <a:solidFill>
                  <a:srgbClr val="FF0000"/>
                </a:solidFill>
                <a:latin typeface="Times New Roman" pitchFamily="18" charset="0"/>
                <a:cs typeface="Times New Roman" pitchFamily="18" charset="0"/>
              </a:rPr>
              <a:t>День Защитника Отечества</a:t>
            </a:r>
            <a:r>
              <a:rPr lang="ru-RU" sz="2000" dirty="0">
                <a:latin typeface="Times New Roman" pitchFamily="18" charset="0"/>
                <a:cs typeface="Times New Roman" pitchFamily="18" charset="0"/>
              </a:rPr>
              <a:t>. </a:t>
            </a:r>
            <a:r>
              <a:rPr lang="en-US" sz="2800" dirty="0"/>
              <a:t/>
            </a:r>
            <a:br>
              <a:rPr lang="en-US" sz="2800" dirty="0"/>
            </a:br>
            <a:endParaRPr lang="ru-RU" sz="2000" dirty="0"/>
          </a:p>
        </p:txBody>
      </p:sp>
      <p:sp>
        <p:nvSpPr>
          <p:cNvPr id="4" name="Прямоугольник 3"/>
          <p:cNvSpPr/>
          <p:nvPr/>
        </p:nvSpPr>
        <p:spPr>
          <a:xfrm>
            <a:off x="0" y="6525344"/>
            <a:ext cx="1475656" cy="33265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2267744" y="6525344"/>
            <a:ext cx="1475656" cy="33265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advClick="0" advTm="15000">
    <p:diamon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ff498289161786ad3319a30f0f99125.gif"/>
          <p:cNvPicPr>
            <a:picLocks noChangeAspect="1"/>
          </p:cNvPicPr>
          <p:nvPr/>
        </p:nvPicPr>
        <p:blipFill>
          <a:blip r:embed="rId2" cstate="print"/>
          <a:stretch>
            <a:fillRect/>
          </a:stretch>
        </p:blipFill>
        <p:spPr>
          <a:xfrm>
            <a:off x="0" y="0"/>
            <a:ext cx="9144000" cy="6858000"/>
          </a:xfrm>
          <a:prstGeom prst="rect">
            <a:avLst/>
          </a:prstGeom>
        </p:spPr>
      </p:pic>
      <p:sp>
        <p:nvSpPr>
          <p:cNvPr id="4" name="Прямоугольник 3"/>
          <p:cNvSpPr/>
          <p:nvPr/>
        </p:nvSpPr>
        <p:spPr>
          <a:xfrm>
            <a:off x="539552" y="332656"/>
            <a:ext cx="8136904" cy="6555641"/>
          </a:xfrm>
          <a:prstGeom prst="rect">
            <a:avLst/>
          </a:prstGeom>
        </p:spPr>
        <p:txBody>
          <a:bodyPr wrap="square">
            <a:spAutoFit/>
          </a:bodyPr>
          <a:lstStyle/>
          <a:p>
            <a:pPr lvl="0" algn="just" fontAlgn="base">
              <a:spcBef>
                <a:spcPct val="0"/>
              </a:spcBef>
              <a:spcAft>
                <a:spcPct val="0"/>
              </a:spcAft>
            </a:pPr>
            <a:r>
              <a:rPr lang="ru-RU" sz="2000" b="1" dirty="0">
                <a:solidFill>
                  <a:srgbClr val="FF0000"/>
                </a:solidFill>
                <a:latin typeface="Times New Roman" pitchFamily="18" charset="0"/>
                <a:ea typeface="Times New Roman" pitchFamily="18" charset="0"/>
                <a:cs typeface="Times New Roman" pitchFamily="18" charset="0"/>
              </a:rPr>
              <a:t>  В многолетней героической истории Советской Армии и Военно-морского флота количество исторических побед и подвигов не знает своего точного числа. В годы Великой Отечественной войны, в жестокой битве с немецким фашизмом, Советская Армия смогла отстоять свободу и независимость нашей Родины, спасла мировую цивилизацию от фашистского варварства, оказала мощную </a:t>
            </a:r>
            <a:r>
              <a:rPr lang="ru-RU" sz="2000" b="1" dirty="0">
                <a:solidFill>
                  <a:schemeClr val="accent5">
                    <a:lumMod val="40000"/>
                    <a:lumOff val="60000"/>
                  </a:schemeClr>
                </a:solidFill>
                <a:latin typeface="Times New Roman" pitchFamily="18" charset="0"/>
                <a:ea typeface="Times New Roman" pitchFamily="18" charset="0"/>
                <a:cs typeface="Times New Roman" pitchFamily="18" charset="0"/>
              </a:rPr>
              <a:t>поддержку освободительной борьбе соседских и европейских народов ценой миллионов жизней и изломанных судеб советского народа.</a:t>
            </a:r>
            <a:endParaRPr lang="ru-RU" sz="2000" b="1" dirty="0">
              <a:solidFill>
                <a:schemeClr val="accent5">
                  <a:lumMod val="40000"/>
                  <a:lumOff val="60000"/>
                </a:schemeClr>
              </a:solidFill>
              <a:latin typeface="Times New Roman" pitchFamily="18" charset="0"/>
              <a:cs typeface="Times New Roman" pitchFamily="18" charset="0"/>
            </a:endParaRPr>
          </a:p>
          <a:p>
            <a:pPr lvl="0" algn="just" eaLnBrk="0" fontAlgn="base" hangingPunct="0">
              <a:spcBef>
                <a:spcPct val="0"/>
              </a:spcBef>
              <a:spcAft>
                <a:spcPct val="0"/>
              </a:spcAft>
            </a:pPr>
            <a:r>
              <a:rPr lang="ru-RU" sz="2000" b="1" dirty="0">
                <a:solidFill>
                  <a:schemeClr val="accent5">
                    <a:lumMod val="40000"/>
                    <a:lumOff val="60000"/>
                  </a:schemeClr>
                </a:solidFill>
                <a:latin typeface="Times New Roman" pitchFamily="18" charset="0"/>
                <a:ea typeface="Times New Roman" pitchFamily="18" charset="0"/>
                <a:cs typeface="Times New Roman" pitchFamily="18" charset="0"/>
              </a:rPr>
              <a:t>  И сегодня Российская Армия надежно защищает свою страну от всех врагов, охраняет бесценное достояние мира. Российский солдат показывает образцы смелости, мужества, героизма. День 23 февраля уже давно стал особенным днем для всего российского народа. </a:t>
            </a:r>
          </a:p>
          <a:p>
            <a:pPr lvl="0" algn="just" eaLnBrk="0" fontAlgn="base" hangingPunct="0">
              <a:spcBef>
                <a:spcPct val="0"/>
              </a:spcBef>
              <a:spcAft>
                <a:spcPct val="0"/>
              </a:spcAft>
            </a:pPr>
            <a:endParaRPr lang="ru-RU" sz="2000" b="1" dirty="0">
              <a:solidFill>
                <a:schemeClr val="accent5">
                  <a:lumMod val="40000"/>
                  <a:lumOff val="60000"/>
                </a:schemeClr>
              </a:solidFill>
              <a:latin typeface="Times New Roman" pitchFamily="18" charset="0"/>
              <a:ea typeface="Times New Roman" pitchFamily="18" charset="0"/>
              <a:cs typeface="Times New Roman" pitchFamily="18" charset="0"/>
            </a:endParaRPr>
          </a:p>
          <a:p>
            <a:pPr lvl="0" algn="just" eaLnBrk="0" fontAlgn="base" hangingPunct="0">
              <a:spcBef>
                <a:spcPct val="0"/>
              </a:spcBef>
              <a:spcAft>
                <a:spcPct val="0"/>
              </a:spcAft>
            </a:pPr>
            <a:r>
              <a:rPr lang="ru-RU" sz="2000" b="1" dirty="0">
                <a:latin typeface="Times New Roman" pitchFamily="18" charset="0"/>
                <a:ea typeface="Times New Roman" pitchFamily="18" charset="0"/>
                <a:cs typeface="Times New Roman" pitchFamily="18" charset="0"/>
              </a:rPr>
              <a:t>  Поэтому в этот день празднования проходят не только в воинских частях и трудовых коллективах, праздник отмечают во всех семьях и организациях. Праздник 23 февраля за все время своего существования отмечался широко и всегда тщательно готовился. В наше время уже нет той масштабности празднования, но тем не менее этот день остается любимым праздником и отмечается ежегодно. </a:t>
            </a:r>
            <a:endParaRPr lang="ru-RU" sz="2000" b="1" dirty="0">
              <a:latin typeface="Times New Roman" pitchFamily="18" charset="0"/>
              <a:cs typeface="Times New Roman" pitchFamily="18" charset="0"/>
            </a:endParaRPr>
          </a:p>
        </p:txBody>
      </p:sp>
    </p:spTree>
  </p:cSld>
  <p:clrMapOvr>
    <a:masterClrMapping/>
  </p:clrMapOvr>
  <p:transition advClick="0" advTm="15000">
    <p:diamon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3.jpg"/>
          <p:cNvPicPr>
            <a:picLocks noChangeAspect="1"/>
          </p:cNvPicPr>
          <p:nvPr/>
        </p:nvPicPr>
        <p:blipFill>
          <a:blip r:embed="rId2" cstate="print"/>
          <a:stretch>
            <a:fillRect/>
          </a:stretch>
        </p:blipFill>
        <p:spPr>
          <a:xfrm>
            <a:off x="0" y="0"/>
            <a:ext cx="9144000" cy="6858000"/>
          </a:xfrm>
          <a:prstGeom prst="rect">
            <a:avLst/>
          </a:prstGeom>
        </p:spPr>
      </p:pic>
      <p:sp>
        <p:nvSpPr>
          <p:cNvPr id="6" name="Прямоугольник 5"/>
          <p:cNvSpPr/>
          <p:nvPr/>
        </p:nvSpPr>
        <p:spPr>
          <a:xfrm>
            <a:off x="4572000" y="188640"/>
            <a:ext cx="4392488" cy="5355312"/>
          </a:xfrm>
          <a:prstGeom prst="rect">
            <a:avLst/>
          </a:prstGeom>
        </p:spPr>
        <p:txBody>
          <a:bodyPr wrap="square">
            <a:spAutoFit/>
          </a:bodyPr>
          <a:lstStyle/>
          <a:p>
            <a:r>
              <a:rPr lang="ru-RU" dirty="0">
                <a:latin typeface="Times New Roman" pitchFamily="18" charset="0"/>
                <a:cs typeface="Times New Roman" pitchFamily="18" charset="0"/>
              </a:rPr>
              <a:t>Вы, чьи широкие шинели</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Напоминали паруса,</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Чьи шпоры весело звенели</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И голоса. И чьи глаза, как бриллианты,</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На сердце вырезали след –</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Очаровательные франты</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Минувших лет.</a:t>
            </a:r>
          </a:p>
          <a:p>
            <a:r>
              <a:rPr lang="ru-RU" dirty="0">
                <a:latin typeface="Times New Roman" pitchFamily="18" charset="0"/>
                <a:cs typeface="Times New Roman" pitchFamily="18" charset="0"/>
              </a:rPr>
              <a:t>Одним ожесточеньем воли</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Вы брали сердце и скалу, -</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Цари на каждом бранном поле</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И на балу.</a:t>
            </a:r>
          </a:p>
          <a:p>
            <a:r>
              <a:rPr lang="ru-RU" dirty="0">
                <a:latin typeface="Times New Roman" pitchFamily="18" charset="0"/>
                <a:cs typeface="Times New Roman" pitchFamily="18" charset="0"/>
              </a:rPr>
              <a:t>Вас охраняла длань Господня</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И сердце матери. Вчера –</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Малютки-мальчики, сегодня –</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Офицера.</a:t>
            </a:r>
          </a:p>
          <a:p>
            <a:r>
              <a:rPr lang="ru-RU" dirty="0">
                <a:latin typeface="Times New Roman" pitchFamily="18" charset="0"/>
                <a:cs typeface="Times New Roman" pitchFamily="18" charset="0"/>
              </a:rPr>
              <a:t>Вам все вершины были малы</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И мягок – самый черствый хлеб,</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О молодые генералы</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Своих судеб!</a:t>
            </a:r>
          </a:p>
        </p:txBody>
      </p:sp>
      <p:pic>
        <p:nvPicPr>
          <p:cNvPr id="7" name="Рисунок 6" descr="Image1129.jpg"/>
          <p:cNvPicPr>
            <a:picLocks noChangeAspect="1"/>
          </p:cNvPicPr>
          <p:nvPr/>
        </p:nvPicPr>
        <p:blipFill>
          <a:blip r:embed="rId3" cstate="print"/>
          <a:stretch>
            <a:fillRect/>
          </a:stretch>
        </p:blipFill>
        <p:spPr>
          <a:xfrm>
            <a:off x="251520" y="116633"/>
            <a:ext cx="4104456" cy="4896544"/>
          </a:xfrm>
          <a:prstGeom prst="rect">
            <a:avLst/>
          </a:prstGeom>
        </p:spPr>
      </p:pic>
      <p:sp>
        <p:nvSpPr>
          <p:cNvPr id="5" name="Прямоугольник 4"/>
          <p:cNvSpPr/>
          <p:nvPr/>
        </p:nvSpPr>
        <p:spPr>
          <a:xfrm>
            <a:off x="0" y="6525344"/>
            <a:ext cx="1475656" cy="33265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2339752" y="6525344"/>
            <a:ext cx="1475656" cy="33265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advClick="0" advTm="15000">
    <p:diamon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3.jpg"/>
          <p:cNvPicPr>
            <a:picLocks noChangeAspect="1"/>
          </p:cNvPicPr>
          <p:nvPr/>
        </p:nvPicPr>
        <p:blipFill>
          <a:blip r:embed="rId2" cstate="print"/>
          <a:stretch>
            <a:fillRect/>
          </a:stretch>
        </p:blipFill>
        <p:spPr>
          <a:xfrm>
            <a:off x="0" y="0"/>
            <a:ext cx="9144000" cy="6858000"/>
          </a:xfrm>
          <a:prstGeom prst="rect">
            <a:avLst/>
          </a:prstGeom>
        </p:spPr>
      </p:pic>
      <p:sp>
        <p:nvSpPr>
          <p:cNvPr id="4" name="Прямоугольник 3"/>
          <p:cNvSpPr/>
          <p:nvPr/>
        </p:nvSpPr>
        <p:spPr>
          <a:xfrm>
            <a:off x="0" y="404664"/>
            <a:ext cx="9143999" cy="707886"/>
          </a:xfrm>
          <a:prstGeom prst="rect">
            <a:avLst/>
          </a:prstGeom>
        </p:spPr>
        <p:txBody>
          <a:bodyPr wrap="square">
            <a:spAutoFit/>
          </a:bodyPr>
          <a:lstStyle/>
          <a:p>
            <a:pPr algn="ctr">
              <a:spcBef>
                <a:spcPct val="50000"/>
              </a:spcBef>
            </a:pPr>
            <a:r>
              <a:rPr lang="ru-RU" sz="4000" b="1" dirty="0">
                <a:latin typeface="Times New Roman" pitchFamily="18" charset="0"/>
                <a:cs typeface="Times New Roman" pitchFamily="18" charset="0"/>
              </a:rPr>
              <a:t>Российские Вооруженные силы</a:t>
            </a:r>
          </a:p>
        </p:txBody>
      </p:sp>
      <p:sp>
        <p:nvSpPr>
          <p:cNvPr id="5" name="Прямоугольник 4"/>
          <p:cNvSpPr/>
          <p:nvPr/>
        </p:nvSpPr>
        <p:spPr>
          <a:xfrm>
            <a:off x="714348" y="1268760"/>
            <a:ext cx="8001056" cy="3385542"/>
          </a:xfrm>
          <a:prstGeom prst="rect">
            <a:avLst/>
          </a:prstGeom>
        </p:spPr>
        <p:txBody>
          <a:bodyPr wrap="square">
            <a:spAutoFit/>
          </a:bodyPr>
          <a:lstStyle/>
          <a:p>
            <a:pPr algn="just">
              <a:spcBef>
                <a:spcPct val="50000"/>
              </a:spcBef>
            </a:pPr>
            <a:r>
              <a:rPr lang="ru-RU" b="1" dirty="0">
                <a:latin typeface="Times New Roman" pitchFamily="18" charset="0"/>
              </a:rPr>
              <a:t> </a:t>
            </a:r>
            <a:r>
              <a:rPr lang="ru-RU" sz="3200" b="1" dirty="0">
                <a:solidFill>
                  <a:srgbClr val="FF0000"/>
                </a:solidFill>
                <a:latin typeface="Times New Roman" pitchFamily="18" charset="0"/>
              </a:rPr>
              <a:t>7 мая  1992  года   </a:t>
            </a:r>
            <a:r>
              <a:rPr lang="ru-RU" sz="2800" b="1" dirty="0">
                <a:latin typeface="Times New Roman" pitchFamily="18" charset="0"/>
              </a:rPr>
              <a:t>был подписан Указ о создании </a:t>
            </a:r>
            <a:r>
              <a:rPr lang="ru-RU" sz="2800" b="1" dirty="0">
                <a:solidFill>
                  <a:srgbClr val="FF0000"/>
                </a:solidFill>
                <a:latin typeface="Times New Roman" pitchFamily="18" charset="0"/>
              </a:rPr>
              <a:t>Российских Вооруженных сил.</a:t>
            </a:r>
          </a:p>
          <a:p>
            <a:pPr algn="just">
              <a:spcBef>
                <a:spcPct val="50000"/>
              </a:spcBef>
            </a:pPr>
            <a:r>
              <a:rPr lang="ru-RU" sz="2800" b="1" dirty="0">
                <a:latin typeface="Times New Roman" pitchFamily="18" charset="0"/>
              </a:rPr>
              <a:t>Вооруженные силы играют важную роль в обеспечении национальной безопасности страны, защите государственных границ,</a:t>
            </a:r>
            <a:r>
              <a:rPr lang="en-US" sz="2800" b="1" dirty="0">
                <a:latin typeface="Times New Roman" pitchFamily="18" charset="0"/>
              </a:rPr>
              <a:t> </a:t>
            </a:r>
            <a:r>
              <a:rPr lang="ru-RU" sz="2800" b="1" dirty="0">
                <a:latin typeface="Times New Roman" pitchFamily="18" charset="0"/>
              </a:rPr>
              <a:t>воздушного пространства, подводной среды суши и моря.</a:t>
            </a:r>
            <a:endParaRPr lang="ru-RU" sz="2800" dirty="0">
              <a:latin typeface="Times New Roman" pitchFamily="18" charset="0"/>
            </a:endParaRPr>
          </a:p>
        </p:txBody>
      </p:sp>
      <p:sp>
        <p:nvSpPr>
          <p:cNvPr id="6" name="Прямоугольник 5"/>
          <p:cNvSpPr/>
          <p:nvPr/>
        </p:nvSpPr>
        <p:spPr>
          <a:xfrm>
            <a:off x="0" y="6525344"/>
            <a:ext cx="1475656" cy="33265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2123728" y="6525344"/>
            <a:ext cx="1475656" cy="33265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advClick="0" advTm="15000">
    <p:diamon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ff498289161786ad3319a30f0f99125.gif"/>
          <p:cNvPicPr>
            <a:picLocks noChangeAspect="1"/>
          </p:cNvPicPr>
          <p:nvPr/>
        </p:nvPicPr>
        <p:blipFill>
          <a:blip r:embed="rId2" cstate="print"/>
          <a:stretch>
            <a:fillRect/>
          </a:stretch>
        </p:blipFill>
        <p:spPr>
          <a:xfrm>
            <a:off x="1" y="0"/>
            <a:ext cx="9143999" cy="6858000"/>
          </a:xfrm>
          <a:prstGeom prst="rect">
            <a:avLst/>
          </a:prstGeom>
        </p:spPr>
      </p:pic>
      <p:sp>
        <p:nvSpPr>
          <p:cNvPr id="3" name="Прямоугольник 2"/>
          <p:cNvSpPr/>
          <p:nvPr/>
        </p:nvSpPr>
        <p:spPr>
          <a:xfrm>
            <a:off x="0" y="285728"/>
            <a:ext cx="9036496" cy="1631216"/>
          </a:xfrm>
          <a:prstGeom prst="rect">
            <a:avLst/>
          </a:prstGeom>
        </p:spPr>
        <p:txBody>
          <a:bodyPr wrap="square">
            <a:spAutoFit/>
          </a:bodyPr>
          <a:lstStyle/>
          <a:p>
            <a:pPr algn="just"/>
            <a:r>
              <a:rPr lang="ru-RU" sz="2000" b="1" dirty="0">
                <a:latin typeface="Times New Roman" pitchFamily="18" charset="0"/>
                <a:cs typeface="Times New Roman" pitchFamily="18" charset="0"/>
              </a:rPr>
              <a:t>Вооружённые Силы Российской Федерации (ВС России) </a:t>
            </a:r>
            <a:r>
              <a:rPr lang="ru-RU" sz="2000" dirty="0">
                <a:latin typeface="Times New Roman" pitchFamily="18" charset="0"/>
                <a:cs typeface="Times New Roman" pitchFamily="18" charset="0"/>
              </a:rPr>
              <a:t>— государственная военная организация Российской Федерации, предназначенная для отражения агрессии, направленной против Российской Федерации — России, для вооружённой защиты целостности и неприкосновенности её территории, а также для выполнения задач в соответствии с международными договорами России.</a:t>
            </a:r>
          </a:p>
        </p:txBody>
      </p:sp>
      <p:sp>
        <p:nvSpPr>
          <p:cNvPr id="4" name="Прямоугольник 3"/>
          <p:cNvSpPr/>
          <p:nvPr/>
        </p:nvSpPr>
        <p:spPr>
          <a:xfrm>
            <a:off x="2286000" y="2780927"/>
            <a:ext cx="4572000" cy="369332"/>
          </a:xfrm>
          <a:prstGeom prst="rect">
            <a:avLst/>
          </a:prstGeom>
        </p:spPr>
        <p:txBody>
          <a:bodyPr wrap="square">
            <a:spAutoFit/>
          </a:bodyPr>
          <a:lstStyle/>
          <a:p>
            <a:endParaRPr lang="ru-RU" dirty="0"/>
          </a:p>
        </p:txBody>
      </p:sp>
      <p:pic>
        <p:nvPicPr>
          <p:cNvPr id="5" name="Рисунок 4" descr="300px-Medium_emblem_of_the_Вооружённые_Силы_Российской_Федерации.svg.png"/>
          <p:cNvPicPr>
            <a:picLocks noChangeAspect="1"/>
          </p:cNvPicPr>
          <p:nvPr/>
        </p:nvPicPr>
        <p:blipFill>
          <a:blip r:embed="rId3" cstate="print"/>
          <a:stretch>
            <a:fillRect/>
          </a:stretch>
        </p:blipFill>
        <p:spPr>
          <a:xfrm>
            <a:off x="1571604" y="2462212"/>
            <a:ext cx="6336704" cy="4395788"/>
          </a:xfrm>
          <a:prstGeom prst="rect">
            <a:avLst/>
          </a:prstGeom>
        </p:spPr>
      </p:pic>
    </p:spTree>
  </p:cSld>
  <p:clrMapOvr>
    <a:masterClrMapping/>
  </p:clrMapOvr>
  <p:transition advClick="0" advTm="15000">
    <p:diamond/>
  </p:transition>
</p:sld>
</file>

<file path=ppt/theme/theme1.xml><?xml version="1.0" encoding="utf-8"?>
<a:theme xmlns:a="http://schemas.openxmlformats.org/drawingml/2006/main" name="Тема Office">
  <a:themeElements>
    <a:clrScheme name="Другая 19">
      <a:dk1>
        <a:sysClr val="windowText" lastClr="000000"/>
      </a:dk1>
      <a:lt1>
        <a:srgbClr val="B7AE80"/>
      </a:lt1>
      <a:dk2>
        <a:srgbClr val="DDD9C3"/>
      </a:dk2>
      <a:lt2>
        <a:srgbClr val="C4BD97"/>
      </a:lt2>
      <a:accent1>
        <a:srgbClr val="4F81BD"/>
      </a:accent1>
      <a:accent2>
        <a:srgbClr val="C0504D"/>
      </a:accent2>
      <a:accent3>
        <a:srgbClr val="9BBB59"/>
      </a:accent3>
      <a:accent4>
        <a:srgbClr val="8064A2"/>
      </a:accent4>
      <a:accent5>
        <a:srgbClr val="4BACC6"/>
      </a:accent5>
      <a:accent6>
        <a:srgbClr val="E36C09"/>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445</TotalTime>
  <Words>611</Words>
  <Application>Microsoft Office PowerPoint</Application>
  <PresentationFormat>Экран (4:3)</PresentationFormat>
  <Paragraphs>61</Paragraphs>
  <Slides>21</Slides>
  <Notes>1</Notes>
  <HiddenSlides>0</HiddenSlides>
  <MMClips>1</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Отчизны верные сыны</dc:title>
  <dc:creator>Любовь</dc:creator>
  <cp:lastModifiedBy>Владимир</cp:lastModifiedBy>
  <cp:revision>92</cp:revision>
  <dcterms:created xsi:type="dcterms:W3CDTF">2014-02-23T09:30:07Z</dcterms:created>
  <dcterms:modified xsi:type="dcterms:W3CDTF">2021-03-12T13:32:44Z</dcterms:modified>
</cp:coreProperties>
</file>